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Helvetica Now Display" panose="020B0604020202020204" charset="0"/>
      <p:regular r:id="rId14"/>
    </p:embeddedFont>
    <p:embeddedFont>
      <p:font typeface="Helvetica Now Display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264"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analysis needs did not require using the 3 tables, since the data is big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jpeg"/><Relationship Id="rId7" Type="http://schemas.openxmlformats.org/officeDocument/2006/relationships/image" Target="../media/image104.png"/><Relationship Id="rId12"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svg"/><Relationship Id="rId11" Type="http://schemas.openxmlformats.org/officeDocument/2006/relationships/image" Target="../media/image107.sv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01.jpe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3.png"/><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sv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 Id="rId22" Type="http://schemas.openxmlformats.org/officeDocument/2006/relationships/image" Target="../media/image33.svg"/><Relationship Id="rId27"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6.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9.png"/><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slides/_rels/slide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a:off x="-3693272" y="7808818"/>
            <a:ext cx="8605745" cy="6584448"/>
            <a:chOff x="0" y="0"/>
            <a:chExt cx="1062314" cy="812800"/>
          </a:xfrm>
        </p:grpSpPr>
        <p:sp>
          <p:nvSpPr>
            <p:cNvPr id="3" name="Freeform 3"/>
            <p:cNvSpPr/>
            <p:nvPr/>
          </p:nvSpPr>
          <p:spPr>
            <a:xfrm>
              <a:off x="0" y="0"/>
              <a:ext cx="1062314" cy="812800"/>
            </a:xfrm>
            <a:custGeom>
              <a:avLst/>
              <a:gdLst/>
              <a:ahLst/>
              <a:cxnLst/>
              <a:rect l="l" t="t" r="r" b="b"/>
              <a:pathLst>
                <a:path w="1062314" h="812800">
                  <a:moveTo>
                    <a:pt x="531157" y="0"/>
                  </a:moveTo>
                  <a:cubicBezTo>
                    <a:pt x="237807" y="0"/>
                    <a:pt x="0" y="181951"/>
                    <a:pt x="0" y="406400"/>
                  </a:cubicBezTo>
                  <a:cubicBezTo>
                    <a:pt x="0" y="630849"/>
                    <a:pt x="237807" y="812800"/>
                    <a:pt x="531157" y="812800"/>
                  </a:cubicBezTo>
                  <a:cubicBezTo>
                    <a:pt x="824507" y="812800"/>
                    <a:pt x="1062314" y="630849"/>
                    <a:pt x="1062314" y="406400"/>
                  </a:cubicBezTo>
                  <a:cubicBezTo>
                    <a:pt x="1062314" y="181951"/>
                    <a:pt x="824507" y="0"/>
                    <a:pt x="531157" y="0"/>
                  </a:cubicBezTo>
                  <a:close/>
                </a:path>
              </a:pathLst>
            </a:custGeom>
            <a:gradFill rotWithShape="1">
              <a:gsLst>
                <a:gs pos="0">
                  <a:srgbClr val="6AD572">
                    <a:alpha val="46000"/>
                  </a:srgbClr>
                </a:gs>
                <a:gs pos="50000">
                  <a:srgbClr val="6AD572">
                    <a:alpha val="46000"/>
                  </a:srgbClr>
                </a:gs>
                <a:gs pos="100000">
                  <a:srgbClr val="65A6FE">
                    <a:alpha val="46000"/>
                  </a:srgbClr>
                </a:gs>
              </a:gsLst>
              <a:lin ang="0"/>
            </a:gradFill>
          </p:spPr>
          <p:txBody>
            <a:bodyPr/>
            <a:lstStyle/>
            <a:p>
              <a:endParaRPr lang="fr-FR"/>
            </a:p>
          </p:txBody>
        </p:sp>
        <p:sp>
          <p:nvSpPr>
            <p:cNvPr id="4" name="TextBox 4"/>
            <p:cNvSpPr txBox="1"/>
            <p:nvPr/>
          </p:nvSpPr>
          <p:spPr>
            <a:xfrm>
              <a:off x="99592" y="38100"/>
              <a:ext cx="86313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864278" y="3617776"/>
            <a:ext cx="14594707" cy="3051447"/>
            <a:chOff x="0" y="0"/>
            <a:chExt cx="19459609" cy="4068596"/>
          </a:xfrm>
        </p:grpSpPr>
        <p:sp>
          <p:nvSpPr>
            <p:cNvPr id="6" name="Freeform 6"/>
            <p:cNvSpPr/>
            <p:nvPr/>
          </p:nvSpPr>
          <p:spPr>
            <a:xfrm>
              <a:off x="0" y="0"/>
              <a:ext cx="3382030" cy="4026226"/>
            </a:xfrm>
            <a:custGeom>
              <a:avLst/>
              <a:gdLst/>
              <a:ahLst/>
              <a:cxnLst/>
              <a:rect l="l" t="t" r="r" b="b"/>
              <a:pathLst>
                <a:path w="3382030" h="4026226">
                  <a:moveTo>
                    <a:pt x="0" y="0"/>
                  </a:moveTo>
                  <a:lnTo>
                    <a:pt x="3382030" y="0"/>
                  </a:lnTo>
                  <a:lnTo>
                    <a:pt x="3382030" y="4026226"/>
                  </a:lnTo>
                  <a:lnTo>
                    <a:pt x="0" y="4026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TextBox 7"/>
            <p:cNvSpPr txBox="1"/>
            <p:nvPr/>
          </p:nvSpPr>
          <p:spPr>
            <a:xfrm>
              <a:off x="3727878" y="2165513"/>
              <a:ext cx="10487655" cy="1903083"/>
            </a:xfrm>
            <a:prstGeom prst="rect">
              <a:avLst/>
            </a:prstGeom>
          </p:spPr>
          <p:txBody>
            <a:bodyPr lIns="0" tIns="0" rIns="0" bIns="0" rtlCol="0" anchor="t">
              <a:spAutoFit/>
            </a:bodyPr>
            <a:lstStyle/>
            <a:p>
              <a:pPr algn="l">
                <a:lnSpc>
                  <a:spcPts val="10555"/>
                </a:lnSpc>
              </a:pPr>
              <a:r>
                <a:rPr lang="en-US" sz="10149" b="1">
                  <a:solidFill>
                    <a:srgbClr val="65B3C4"/>
                  </a:solidFill>
                  <a:latin typeface="Helvetica Now Display Bold"/>
                  <a:ea typeface="Helvetica Now Display Bold"/>
                  <a:cs typeface="Helvetica Now Display Bold"/>
                  <a:sym typeface="Helvetica Now Display Bold"/>
                </a:rPr>
                <a:t>INSURANCE</a:t>
              </a:r>
            </a:p>
          </p:txBody>
        </p:sp>
        <p:sp>
          <p:nvSpPr>
            <p:cNvPr id="8" name="TextBox 8"/>
            <p:cNvSpPr txBox="1"/>
            <p:nvPr/>
          </p:nvSpPr>
          <p:spPr>
            <a:xfrm>
              <a:off x="3727878" y="520971"/>
              <a:ext cx="15731732" cy="1816789"/>
            </a:xfrm>
            <a:prstGeom prst="rect">
              <a:avLst/>
            </a:prstGeom>
          </p:spPr>
          <p:txBody>
            <a:bodyPr lIns="0" tIns="0" rIns="0" bIns="0" rtlCol="0" anchor="t">
              <a:spAutoFit/>
            </a:bodyPr>
            <a:lstStyle/>
            <a:p>
              <a:pPr algn="l">
                <a:lnSpc>
                  <a:spcPts val="10098"/>
                </a:lnSpc>
              </a:pPr>
              <a:r>
                <a:rPr lang="en-US" sz="9709">
                  <a:solidFill>
                    <a:srgbClr val="56AB90"/>
                  </a:solidFill>
                  <a:latin typeface="Helvetica Now Display"/>
                  <a:ea typeface="Helvetica Now Display"/>
                  <a:cs typeface="Helvetica Now Display"/>
                  <a:sym typeface="Helvetica Now Display"/>
                </a:rPr>
                <a:t>US healthcare</a:t>
              </a:r>
            </a:p>
          </p:txBody>
        </p:sp>
      </p:grpSp>
      <p:grpSp>
        <p:nvGrpSpPr>
          <p:cNvPr id="9" name="Group 9"/>
          <p:cNvGrpSpPr/>
          <p:nvPr/>
        </p:nvGrpSpPr>
        <p:grpSpPr>
          <a:xfrm>
            <a:off x="-170985" y="-150805"/>
            <a:ext cx="18629969" cy="763533"/>
            <a:chOff x="0" y="0"/>
            <a:chExt cx="4638854" cy="190119"/>
          </a:xfrm>
        </p:grpSpPr>
        <p:sp>
          <p:nvSpPr>
            <p:cNvPr id="10" name="Freeform 10"/>
            <p:cNvSpPr/>
            <p:nvPr/>
          </p:nvSpPr>
          <p:spPr>
            <a:xfrm>
              <a:off x="0" y="0"/>
              <a:ext cx="4638854" cy="190119"/>
            </a:xfrm>
            <a:custGeom>
              <a:avLst/>
              <a:gdLst/>
              <a:ahLst/>
              <a:cxnLst/>
              <a:rect l="l" t="t" r="r" b="b"/>
              <a:pathLst>
                <a:path w="4638854" h="190119">
                  <a:moveTo>
                    <a:pt x="0" y="0"/>
                  </a:moveTo>
                  <a:lnTo>
                    <a:pt x="4638854" y="0"/>
                  </a:lnTo>
                  <a:lnTo>
                    <a:pt x="4638854" y="190119"/>
                  </a:lnTo>
                  <a:lnTo>
                    <a:pt x="0" y="190119"/>
                  </a:lnTo>
                  <a:close/>
                </a:path>
              </a:pathLst>
            </a:custGeom>
            <a:gradFill rotWithShape="1">
              <a:gsLst>
                <a:gs pos="0">
                  <a:srgbClr val="6AD572">
                    <a:alpha val="100000"/>
                  </a:srgbClr>
                </a:gs>
                <a:gs pos="50000">
                  <a:srgbClr val="6AD572">
                    <a:alpha val="0"/>
                  </a:srgbClr>
                </a:gs>
                <a:gs pos="100000">
                  <a:srgbClr val="6AD572">
                    <a:alpha val="0"/>
                  </a:srgbClr>
                </a:gs>
              </a:gsLst>
              <a:lin ang="0"/>
            </a:gradFill>
          </p:spPr>
          <p:txBody>
            <a:bodyPr/>
            <a:lstStyle/>
            <a:p>
              <a:endParaRPr lang="fr-FR"/>
            </a:p>
          </p:txBody>
        </p:sp>
        <p:sp>
          <p:nvSpPr>
            <p:cNvPr id="11" name="TextBox 11"/>
            <p:cNvSpPr txBox="1"/>
            <p:nvPr/>
          </p:nvSpPr>
          <p:spPr>
            <a:xfrm>
              <a:off x="0" y="28575"/>
              <a:ext cx="4638854" cy="161544"/>
            </a:xfrm>
            <a:prstGeom prst="rect">
              <a:avLst/>
            </a:prstGeom>
          </p:spPr>
          <p:txBody>
            <a:bodyPr lIns="50800" tIns="50800" rIns="50800" bIns="50800" rtlCol="0" anchor="ctr"/>
            <a:lstStyle/>
            <a:p>
              <a:pPr algn="ctr">
                <a:lnSpc>
                  <a:spcPts val="2183"/>
                </a:lnSpc>
              </a:pPr>
              <a:endParaRPr/>
            </a:p>
          </p:txBody>
        </p:sp>
      </p:grpSp>
      <p:grpSp>
        <p:nvGrpSpPr>
          <p:cNvPr id="12" name="Group 12"/>
          <p:cNvGrpSpPr/>
          <p:nvPr/>
        </p:nvGrpSpPr>
        <p:grpSpPr>
          <a:xfrm rot="-10800000">
            <a:off x="-341969" y="0"/>
            <a:ext cx="18629969" cy="763533"/>
            <a:chOff x="0" y="0"/>
            <a:chExt cx="4638854" cy="190119"/>
          </a:xfrm>
        </p:grpSpPr>
        <p:sp>
          <p:nvSpPr>
            <p:cNvPr id="13" name="Freeform 13"/>
            <p:cNvSpPr/>
            <p:nvPr/>
          </p:nvSpPr>
          <p:spPr>
            <a:xfrm>
              <a:off x="0" y="0"/>
              <a:ext cx="4638854" cy="190119"/>
            </a:xfrm>
            <a:custGeom>
              <a:avLst/>
              <a:gdLst/>
              <a:ahLst/>
              <a:cxnLst/>
              <a:rect l="l" t="t" r="r" b="b"/>
              <a:pathLst>
                <a:path w="4638854" h="190119">
                  <a:moveTo>
                    <a:pt x="0" y="0"/>
                  </a:moveTo>
                  <a:lnTo>
                    <a:pt x="4638854" y="0"/>
                  </a:lnTo>
                  <a:lnTo>
                    <a:pt x="4638854" y="190119"/>
                  </a:lnTo>
                  <a:lnTo>
                    <a:pt x="0" y="190119"/>
                  </a:lnTo>
                  <a:close/>
                </a:path>
              </a:pathLst>
            </a:custGeom>
            <a:gradFill rotWithShape="1">
              <a:gsLst>
                <a:gs pos="0">
                  <a:srgbClr val="65A6FE">
                    <a:alpha val="100000"/>
                  </a:srgbClr>
                </a:gs>
                <a:gs pos="50000">
                  <a:srgbClr val="65A6FE">
                    <a:alpha val="0"/>
                  </a:srgbClr>
                </a:gs>
                <a:gs pos="100000">
                  <a:srgbClr val="65A6FE">
                    <a:alpha val="0"/>
                  </a:srgbClr>
                </a:gs>
              </a:gsLst>
              <a:lin ang="0"/>
            </a:gradFill>
          </p:spPr>
          <p:txBody>
            <a:bodyPr/>
            <a:lstStyle/>
            <a:p>
              <a:endParaRPr lang="fr-FR"/>
            </a:p>
          </p:txBody>
        </p:sp>
        <p:sp>
          <p:nvSpPr>
            <p:cNvPr id="14" name="TextBox 14"/>
            <p:cNvSpPr txBox="1"/>
            <p:nvPr/>
          </p:nvSpPr>
          <p:spPr>
            <a:xfrm>
              <a:off x="0" y="28575"/>
              <a:ext cx="4638854" cy="161544"/>
            </a:xfrm>
            <a:prstGeom prst="rect">
              <a:avLst/>
            </a:prstGeom>
          </p:spPr>
          <p:txBody>
            <a:bodyPr lIns="50800" tIns="50800" rIns="50800" bIns="50800" rtlCol="0" anchor="ctr"/>
            <a:lstStyle/>
            <a:p>
              <a:pPr algn="ctr">
                <a:lnSpc>
                  <a:spcPts val="2183"/>
                </a:lnSpc>
              </a:pPr>
              <a:endParaRPr/>
            </a:p>
          </p:txBody>
        </p:sp>
      </p:grpSp>
      <p:sp>
        <p:nvSpPr>
          <p:cNvPr id="15" name="Freeform 15"/>
          <p:cNvSpPr/>
          <p:nvPr/>
        </p:nvSpPr>
        <p:spPr>
          <a:xfrm>
            <a:off x="12959770" y="381766"/>
            <a:ext cx="5991614" cy="1797484"/>
          </a:xfrm>
          <a:custGeom>
            <a:avLst/>
            <a:gdLst/>
            <a:ahLst/>
            <a:cxnLst/>
            <a:rect l="l" t="t" r="r" b="b"/>
            <a:pathLst>
              <a:path w="5991614" h="1797484">
                <a:moveTo>
                  <a:pt x="0" y="0"/>
                </a:moveTo>
                <a:lnTo>
                  <a:pt x="5991614" y="0"/>
                </a:lnTo>
                <a:lnTo>
                  <a:pt x="5991614" y="1797485"/>
                </a:lnTo>
                <a:lnTo>
                  <a:pt x="0" y="1797485"/>
                </a:lnTo>
                <a:lnTo>
                  <a:pt x="0" y="0"/>
                </a:lnTo>
                <a:close/>
              </a:path>
            </a:pathLst>
          </a:custGeom>
          <a:blipFill>
            <a:blip r:embed="rId4"/>
            <a:stretch>
              <a:fillRect/>
            </a:stretch>
          </a:blipFill>
        </p:spPr>
        <p:txBody>
          <a:bodyPr/>
          <a:lstStyle/>
          <a:p>
            <a:endParaRPr lang="fr-FR"/>
          </a:p>
        </p:txBody>
      </p:sp>
      <p:pic>
        <p:nvPicPr>
          <p:cNvPr id="17" name="Picture 16" descr="A black and grey text">
            <a:extLst>
              <a:ext uri="{FF2B5EF4-FFF2-40B4-BE49-F238E27FC236}">
                <a16:creationId xmlns:a16="http://schemas.microsoft.com/office/drawing/2014/main" id="{A0B567FB-DB80-5714-2269-633C37049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461" y="763532"/>
            <a:ext cx="5076770" cy="1340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a:off x="7121640" y="5380851"/>
            <a:ext cx="3739920" cy="4601349"/>
            <a:chOff x="0" y="0"/>
            <a:chExt cx="5161202" cy="6350000"/>
          </a:xfrm>
        </p:grpSpPr>
        <p:sp>
          <p:nvSpPr>
            <p:cNvPr id="3" name="Freeform 3"/>
            <p:cNvSpPr/>
            <p:nvPr/>
          </p:nvSpPr>
          <p:spPr>
            <a:xfrm>
              <a:off x="0" y="0"/>
              <a:ext cx="5161202" cy="6350000"/>
            </a:xfrm>
            <a:custGeom>
              <a:avLst/>
              <a:gdLst/>
              <a:ahLst/>
              <a:cxnLst/>
              <a:rect l="l" t="t" r="r" b="b"/>
              <a:pathLst>
                <a:path w="5161202" h="6350000">
                  <a:moveTo>
                    <a:pt x="2580601" y="0"/>
                  </a:moveTo>
                  <a:cubicBezTo>
                    <a:pt x="1124121" y="0"/>
                    <a:pt x="0" y="1144270"/>
                    <a:pt x="0" y="2917190"/>
                  </a:cubicBezTo>
                  <a:cubicBezTo>
                    <a:pt x="0" y="4175760"/>
                    <a:pt x="0" y="6350000"/>
                    <a:pt x="0" y="6350000"/>
                  </a:cubicBezTo>
                  <a:lnTo>
                    <a:pt x="2580601" y="6350000"/>
                  </a:lnTo>
                  <a:lnTo>
                    <a:pt x="5161202" y="6350000"/>
                  </a:lnTo>
                  <a:cubicBezTo>
                    <a:pt x="5161202" y="6350000"/>
                    <a:pt x="5161202" y="4175760"/>
                    <a:pt x="5161202" y="2917190"/>
                  </a:cubicBezTo>
                  <a:cubicBezTo>
                    <a:pt x="5161202" y="1144270"/>
                    <a:pt x="4037081" y="0"/>
                    <a:pt x="2580601" y="0"/>
                  </a:cubicBezTo>
                  <a:close/>
                </a:path>
              </a:pathLst>
            </a:custGeom>
            <a:blipFill>
              <a:blip r:embed="rId2"/>
              <a:stretch>
                <a:fillRect t="-5670" b="-5670"/>
              </a:stretch>
            </a:blipFill>
            <a:ln w="66675" cap="sq">
              <a:solidFill>
                <a:srgbClr val="56AB90"/>
              </a:solidFill>
              <a:prstDash val="solid"/>
              <a:miter/>
            </a:ln>
          </p:spPr>
          <p:txBody>
            <a:bodyPr/>
            <a:lstStyle/>
            <a:p>
              <a:endParaRPr lang="fr-FR"/>
            </a:p>
          </p:txBody>
        </p:sp>
      </p:grpSp>
      <p:grpSp>
        <p:nvGrpSpPr>
          <p:cNvPr id="4" name="Group 4"/>
          <p:cNvGrpSpPr/>
          <p:nvPr/>
        </p:nvGrpSpPr>
        <p:grpSpPr>
          <a:xfrm>
            <a:off x="12035324" y="5380851"/>
            <a:ext cx="3920549" cy="4601349"/>
            <a:chOff x="0" y="0"/>
            <a:chExt cx="6021070" cy="7066623"/>
          </a:xfrm>
        </p:grpSpPr>
        <p:sp>
          <p:nvSpPr>
            <p:cNvPr id="5" name="Freeform 5"/>
            <p:cNvSpPr/>
            <p:nvPr/>
          </p:nvSpPr>
          <p:spPr>
            <a:xfrm>
              <a:off x="0" y="0"/>
              <a:ext cx="6022340" cy="7066623"/>
            </a:xfrm>
            <a:custGeom>
              <a:avLst/>
              <a:gdLst/>
              <a:ahLst/>
              <a:cxnLst/>
              <a:rect l="l" t="t" r="r" b="b"/>
              <a:pathLst>
                <a:path w="6022340" h="7066623">
                  <a:moveTo>
                    <a:pt x="3011170" y="0"/>
                  </a:moveTo>
                  <a:cubicBezTo>
                    <a:pt x="1348147" y="0"/>
                    <a:pt x="0" y="1581917"/>
                    <a:pt x="0" y="3533311"/>
                  </a:cubicBezTo>
                  <a:cubicBezTo>
                    <a:pt x="0" y="5484706"/>
                    <a:pt x="1348147" y="7066623"/>
                    <a:pt x="3011170" y="7066623"/>
                  </a:cubicBezTo>
                  <a:cubicBezTo>
                    <a:pt x="4674193" y="7066623"/>
                    <a:pt x="6022340" y="5484706"/>
                    <a:pt x="6022340" y="3533311"/>
                  </a:cubicBezTo>
                  <a:cubicBezTo>
                    <a:pt x="6022340" y="1581917"/>
                    <a:pt x="4674193" y="0"/>
                    <a:pt x="3011170" y="0"/>
                  </a:cubicBezTo>
                  <a:close/>
                </a:path>
              </a:pathLst>
            </a:custGeom>
            <a:blipFill>
              <a:blip r:embed="rId3"/>
              <a:stretch>
                <a:fillRect b="-19400"/>
              </a:stretch>
            </a:blipFill>
            <a:ln w="66675" cap="sq">
              <a:solidFill>
                <a:srgbClr val="56AB90"/>
              </a:solidFill>
              <a:prstDash val="solid"/>
              <a:miter/>
            </a:ln>
          </p:spPr>
          <p:txBody>
            <a:bodyPr/>
            <a:lstStyle/>
            <a:p>
              <a:endParaRPr lang="fr-FR"/>
            </a:p>
          </p:txBody>
        </p:sp>
      </p:grpSp>
      <p:grpSp>
        <p:nvGrpSpPr>
          <p:cNvPr id="6" name="Group 6"/>
          <p:cNvGrpSpPr/>
          <p:nvPr/>
        </p:nvGrpSpPr>
        <p:grpSpPr>
          <a:xfrm>
            <a:off x="2206907" y="5380851"/>
            <a:ext cx="3743158" cy="4601349"/>
            <a:chOff x="0" y="0"/>
            <a:chExt cx="613188" cy="753773"/>
          </a:xfrm>
        </p:grpSpPr>
        <p:sp>
          <p:nvSpPr>
            <p:cNvPr id="7" name="Freeform 7"/>
            <p:cNvSpPr/>
            <p:nvPr/>
          </p:nvSpPr>
          <p:spPr>
            <a:xfrm>
              <a:off x="0" y="0"/>
              <a:ext cx="613188" cy="753773"/>
            </a:xfrm>
            <a:custGeom>
              <a:avLst/>
              <a:gdLst/>
              <a:ahLst/>
              <a:cxnLst/>
              <a:rect l="l" t="t" r="r" b="b"/>
              <a:pathLst>
                <a:path w="613188" h="753773">
                  <a:moveTo>
                    <a:pt x="161326" y="0"/>
                  </a:moveTo>
                  <a:lnTo>
                    <a:pt x="451862" y="0"/>
                  </a:lnTo>
                  <a:cubicBezTo>
                    <a:pt x="540960" y="0"/>
                    <a:pt x="613188" y="72228"/>
                    <a:pt x="613188" y="161326"/>
                  </a:cubicBezTo>
                  <a:lnTo>
                    <a:pt x="613188" y="592447"/>
                  </a:lnTo>
                  <a:cubicBezTo>
                    <a:pt x="613188" y="681545"/>
                    <a:pt x="540960" y="753773"/>
                    <a:pt x="451862" y="753773"/>
                  </a:cubicBezTo>
                  <a:lnTo>
                    <a:pt x="161326" y="753773"/>
                  </a:lnTo>
                  <a:cubicBezTo>
                    <a:pt x="72228" y="753773"/>
                    <a:pt x="0" y="681545"/>
                    <a:pt x="0" y="592447"/>
                  </a:cubicBezTo>
                  <a:lnTo>
                    <a:pt x="0" y="161326"/>
                  </a:lnTo>
                  <a:cubicBezTo>
                    <a:pt x="0" y="72228"/>
                    <a:pt x="72228" y="0"/>
                    <a:pt x="161326" y="0"/>
                  </a:cubicBezTo>
                  <a:close/>
                </a:path>
              </a:pathLst>
            </a:custGeom>
            <a:blipFill>
              <a:blip r:embed="rId4"/>
              <a:stretch>
                <a:fillRect t="-2314" b="-2314"/>
              </a:stretch>
            </a:blipFill>
            <a:ln w="66675" cap="rnd">
              <a:solidFill>
                <a:srgbClr val="56AB90"/>
              </a:solidFill>
              <a:prstDash val="solid"/>
              <a:round/>
            </a:ln>
          </p:spPr>
          <p:txBody>
            <a:bodyPr/>
            <a:lstStyle/>
            <a:p>
              <a:endParaRPr lang="fr-FR"/>
            </a:p>
          </p:txBody>
        </p:sp>
      </p:grpSp>
      <p:sp>
        <p:nvSpPr>
          <p:cNvPr id="8" name="Freeform 8"/>
          <p:cNvSpPr/>
          <p:nvPr/>
        </p:nvSpPr>
        <p:spPr>
          <a:xfrm>
            <a:off x="16535400" y="5380851"/>
            <a:ext cx="4601349" cy="4601349"/>
          </a:xfrm>
          <a:custGeom>
            <a:avLst/>
            <a:gdLst/>
            <a:ahLst/>
            <a:cxnLst/>
            <a:rect l="l" t="t" r="r" b="b"/>
            <a:pathLst>
              <a:path w="4601349" h="4601349">
                <a:moveTo>
                  <a:pt x="0" y="0"/>
                </a:moveTo>
                <a:lnTo>
                  <a:pt x="4601349" y="0"/>
                </a:lnTo>
                <a:lnTo>
                  <a:pt x="4601349" y="4601349"/>
                </a:lnTo>
                <a:lnTo>
                  <a:pt x="0" y="46013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9" name="Freeform 9"/>
          <p:cNvSpPr/>
          <p:nvPr/>
        </p:nvSpPr>
        <p:spPr>
          <a:xfrm>
            <a:off x="-3677728" y="5380851"/>
            <a:ext cx="5134001" cy="4601349"/>
          </a:xfrm>
          <a:custGeom>
            <a:avLst/>
            <a:gdLst/>
            <a:ahLst/>
            <a:cxnLst/>
            <a:rect l="l" t="t" r="r" b="b"/>
            <a:pathLst>
              <a:path w="5134001" h="4601349">
                <a:moveTo>
                  <a:pt x="0" y="0"/>
                </a:moveTo>
                <a:lnTo>
                  <a:pt x="5134002" y="0"/>
                </a:lnTo>
                <a:lnTo>
                  <a:pt x="5134002" y="4601349"/>
                </a:lnTo>
                <a:lnTo>
                  <a:pt x="0" y="4601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0" name="Freeform 10"/>
          <p:cNvSpPr/>
          <p:nvPr/>
        </p:nvSpPr>
        <p:spPr>
          <a:xfrm>
            <a:off x="9144000" y="2124499"/>
            <a:ext cx="8115300" cy="2434590"/>
          </a:xfrm>
          <a:custGeom>
            <a:avLst/>
            <a:gdLst/>
            <a:ahLst/>
            <a:cxnLst/>
            <a:rect l="l" t="t" r="r" b="b"/>
            <a:pathLst>
              <a:path w="8115300" h="2434590">
                <a:moveTo>
                  <a:pt x="0" y="0"/>
                </a:moveTo>
                <a:lnTo>
                  <a:pt x="8115300" y="0"/>
                </a:lnTo>
                <a:lnTo>
                  <a:pt x="8115300" y="2434590"/>
                </a:lnTo>
                <a:lnTo>
                  <a:pt x="0" y="2434590"/>
                </a:lnTo>
                <a:lnTo>
                  <a:pt x="0" y="0"/>
                </a:lnTo>
                <a:close/>
              </a:path>
            </a:pathLst>
          </a:custGeom>
          <a:blipFill>
            <a:blip r:embed="rId9"/>
            <a:stretch>
              <a:fillRect/>
            </a:stretch>
          </a:blipFill>
        </p:spPr>
        <p:txBody>
          <a:bodyPr/>
          <a:lstStyle/>
          <a:p>
            <a:endParaRPr lang="fr-FR"/>
          </a:p>
        </p:txBody>
      </p:sp>
      <p:sp>
        <p:nvSpPr>
          <p:cNvPr id="12" name="Freeform 12"/>
          <p:cNvSpPr/>
          <p:nvPr/>
        </p:nvSpPr>
        <p:spPr>
          <a:xfrm>
            <a:off x="16535400" y="235322"/>
            <a:ext cx="1408949" cy="1495989"/>
          </a:xfrm>
          <a:custGeom>
            <a:avLst/>
            <a:gdLst/>
            <a:ahLst/>
            <a:cxnLst/>
            <a:rect l="l" t="t" r="r" b="b"/>
            <a:pathLst>
              <a:path w="1408949" h="1495989">
                <a:moveTo>
                  <a:pt x="0" y="0"/>
                </a:moveTo>
                <a:lnTo>
                  <a:pt x="1408949" y="0"/>
                </a:lnTo>
                <a:lnTo>
                  <a:pt x="1408949" y="1495989"/>
                </a:lnTo>
                <a:lnTo>
                  <a:pt x="0" y="1495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13" name="TextBox 13"/>
          <p:cNvSpPr txBox="1"/>
          <p:nvPr/>
        </p:nvSpPr>
        <p:spPr>
          <a:xfrm>
            <a:off x="228600" y="-171450"/>
            <a:ext cx="12243297" cy="2080932"/>
          </a:xfrm>
          <a:prstGeom prst="rect">
            <a:avLst/>
          </a:prstGeom>
        </p:spPr>
        <p:txBody>
          <a:bodyPr lIns="0" tIns="0" rIns="0" bIns="0" rtlCol="0" anchor="t">
            <a:spAutoFit/>
          </a:bodyPr>
          <a:lstStyle/>
          <a:p>
            <a:pPr algn="l">
              <a:lnSpc>
                <a:spcPts val="17077"/>
              </a:lnSpc>
              <a:spcBef>
                <a:spcPct val="0"/>
              </a:spcBef>
            </a:pPr>
            <a:r>
              <a:rPr lang="en-US" sz="12198" spc="-561">
                <a:gradFill>
                  <a:gsLst>
                    <a:gs pos="0">
                      <a:srgbClr val="69C3A7">
                        <a:alpha val="100000"/>
                      </a:srgbClr>
                    </a:gs>
                    <a:gs pos="100000">
                      <a:srgbClr val="65A6FE">
                        <a:alpha val="0"/>
                      </a:srgbClr>
                    </a:gs>
                  </a:gsLst>
                  <a:lin ang="5400000"/>
                </a:gradFill>
                <a:latin typeface="Helvetica Now Display"/>
                <a:ea typeface="Helvetica Now Display"/>
                <a:cs typeface="Helvetica Now Display"/>
                <a:sym typeface="Helvetica Now Display"/>
              </a:rPr>
              <a:t>A big thanks to</a:t>
            </a:r>
          </a:p>
        </p:txBody>
      </p:sp>
      <p:pic>
        <p:nvPicPr>
          <p:cNvPr id="17" name="Picture 16" descr="A black and grey text">
            <a:extLst>
              <a:ext uri="{FF2B5EF4-FFF2-40B4-BE49-F238E27FC236}">
                <a16:creationId xmlns:a16="http://schemas.microsoft.com/office/drawing/2014/main" id="{FDFA3D9B-CB74-9A73-7DEA-E77956316BD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2000" y="2705100"/>
            <a:ext cx="6172200" cy="16296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sp>
        <p:nvSpPr>
          <p:cNvPr id="2" name="Freeform 2"/>
          <p:cNvSpPr/>
          <p:nvPr/>
        </p:nvSpPr>
        <p:spPr>
          <a:xfrm>
            <a:off x="7693255" y="4682655"/>
            <a:ext cx="2901489" cy="2524296"/>
          </a:xfrm>
          <a:custGeom>
            <a:avLst/>
            <a:gdLst/>
            <a:ahLst/>
            <a:cxnLst/>
            <a:rect l="l" t="t" r="r" b="b"/>
            <a:pathLst>
              <a:path w="2901489" h="2524296">
                <a:moveTo>
                  <a:pt x="0" y="0"/>
                </a:moveTo>
                <a:lnTo>
                  <a:pt x="2901490" y="0"/>
                </a:lnTo>
                <a:lnTo>
                  <a:pt x="2901490" y="2524295"/>
                </a:lnTo>
                <a:lnTo>
                  <a:pt x="0" y="2524295"/>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2552700" y="3889249"/>
            <a:ext cx="13182600" cy="429589"/>
          </a:xfrm>
          <a:prstGeom prst="rect">
            <a:avLst/>
          </a:prstGeom>
        </p:spPr>
        <p:txBody>
          <a:bodyPr lIns="0" tIns="0" rIns="0" bIns="0" rtlCol="0" anchor="t">
            <a:spAutoFit/>
          </a:bodyPr>
          <a:lstStyle/>
          <a:p>
            <a:pPr marL="0" lvl="0" indent="0" algn="ctr">
              <a:lnSpc>
                <a:spcPts val="3441"/>
              </a:lnSpc>
              <a:spcBef>
                <a:spcPct val="0"/>
              </a:spcBef>
            </a:pPr>
            <a:r>
              <a:rPr lang="en-US" sz="2937" dirty="0">
                <a:solidFill>
                  <a:srgbClr val="162B59"/>
                </a:solidFill>
                <a:latin typeface="Helvetica Now Display"/>
                <a:ea typeface="Helvetica Now Display"/>
                <a:cs typeface="Helvetica Now Display"/>
                <a:sym typeface="Helvetica Now Display"/>
              </a:rPr>
              <a:t>"In America, you don’t choose a</a:t>
            </a:r>
            <a:r>
              <a:rPr lang="en-US" sz="2937" dirty="0">
                <a:solidFill>
                  <a:srgbClr val="69C3A7"/>
                </a:solidFill>
                <a:latin typeface="Helvetica Now Display"/>
                <a:ea typeface="Helvetica Now Display"/>
                <a:cs typeface="Helvetica Now Display"/>
                <a:sym typeface="Helvetica Now Display"/>
              </a:rPr>
              <a:t> </a:t>
            </a:r>
            <a:r>
              <a:rPr lang="en-US" sz="2937" b="1" dirty="0">
                <a:solidFill>
                  <a:srgbClr val="69C3A7"/>
                </a:solidFill>
                <a:latin typeface="Helvetica Now Display Bold"/>
                <a:ea typeface="Helvetica Now Display Bold"/>
                <a:cs typeface="Helvetica Now Display Bold"/>
                <a:sym typeface="Helvetica Now Display Bold"/>
              </a:rPr>
              <a:t>doctor</a:t>
            </a:r>
            <a:r>
              <a:rPr lang="en-US" sz="2937" dirty="0">
                <a:solidFill>
                  <a:srgbClr val="162B59"/>
                </a:solidFill>
                <a:latin typeface="Helvetica Now Display"/>
                <a:ea typeface="Helvetica Now Display"/>
                <a:cs typeface="Helvetica Now Display"/>
                <a:sym typeface="Helvetica Now Display"/>
              </a:rPr>
              <a:t>,  you choose what you</a:t>
            </a:r>
            <a:r>
              <a:rPr lang="en-US" sz="2937" dirty="0">
                <a:solidFill>
                  <a:srgbClr val="69C3A7"/>
                </a:solidFill>
                <a:latin typeface="Helvetica Now Display"/>
                <a:ea typeface="Helvetica Now Display"/>
                <a:cs typeface="Helvetica Now Display"/>
                <a:sym typeface="Helvetica Now Display"/>
              </a:rPr>
              <a:t> </a:t>
            </a:r>
            <a:r>
              <a:rPr lang="en-US" sz="2937" b="1" dirty="0">
                <a:solidFill>
                  <a:srgbClr val="69C3A7"/>
                </a:solidFill>
                <a:latin typeface="Helvetica Now Display Bold"/>
                <a:ea typeface="Helvetica Now Display Bold"/>
                <a:cs typeface="Helvetica Now Display Bold"/>
                <a:sym typeface="Helvetica Now Display Bold"/>
              </a:rPr>
              <a:t>can afford</a:t>
            </a:r>
            <a:r>
              <a:rPr lang="en-US" sz="2937" dirty="0">
                <a:solidFill>
                  <a:srgbClr val="162B59"/>
                </a:solidFill>
                <a:latin typeface="Helvetica Now Display"/>
                <a:ea typeface="Helvetica Now Display"/>
                <a:cs typeface="Helvetica Now Display"/>
                <a:sym typeface="Helvetica Now Display"/>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sp>
        <p:nvSpPr>
          <p:cNvPr id="3" name="Freeform 3"/>
          <p:cNvSpPr/>
          <p:nvPr/>
        </p:nvSpPr>
        <p:spPr>
          <a:xfrm flipH="1">
            <a:off x="6000732" y="1005866"/>
            <a:ext cx="3623192" cy="3623192"/>
          </a:xfrm>
          <a:custGeom>
            <a:avLst/>
            <a:gdLst/>
            <a:ahLst/>
            <a:cxnLst/>
            <a:rect l="l" t="t" r="r" b="b"/>
            <a:pathLst>
              <a:path w="3623192" h="3623192">
                <a:moveTo>
                  <a:pt x="3623192" y="0"/>
                </a:moveTo>
                <a:lnTo>
                  <a:pt x="0" y="0"/>
                </a:lnTo>
                <a:lnTo>
                  <a:pt x="0" y="3623192"/>
                </a:lnTo>
                <a:lnTo>
                  <a:pt x="3623192" y="3623192"/>
                </a:lnTo>
                <a:lnTo>
                  <a:pt x="3623192" y="0"/>
                </a:lnTo>
                <a:close/>
              </a:path>
            </a:pathLst>
          </a:custGeom>
          <a:blipFill>
            <a:blip r:embed="rId2"/>
            <a:stretch>
              <a:fillRect/>
            </a:stretch>
          </a:blipFill>
        </p:spPr>
        <p:txBody>
          <a:bodyPr/>
          <a:lstStyle/>
          <a:p>
            <a:endParaRPr lang="fr-FR"/>
          </a:p>
        </p:txBody>
      </p:sp>
      <p:sp>
        <p:nvSpPr>
          <p:cNvPr id="5" name="Freeform 5"/>
          <p:cNvSpPr/>
          <p:nvPr/>
        </p:nvSpPr>
        <p:spPr>
          <a:xfrm flipH="1">
            <a:off x="6000732" y="5657942"/>
            <a:ext cx="3623192" cy="3623192"/>
          </a:xfrm>
          <a:custGeom>
            <a:avLst/>
            <a:gdLst/>
            <a:ahLst/>
            <a:cxnLst/>
            <a:rect l="l" t="t" r="r" b="b"/>
            <a:pathLst>
              <a:path w="3623192" h="3623192">
                <a:moveTo>
                  <a:pt x="3623192" y="0"/>
                </a:moveTo>
                <a:lnTo>
                  <a:pt x="0" y="0"/>
                </a:lnTo>
                <a:lnTo>
                  <a:pt x="0" y="3623192"/>
                </a:lnTo>
                <a:lnTo>
                  <a:pt x="3623192" y="3623192"/>
                </a:lnTo>
                <a:lnTo>
                  <a:pt x="3623192" y="0"/>
                </a:lnTo>
                <a:close/>
              </a:path>
            </a:pathLst>
          </a:custGeom>
          <a:blipFill>
            <a:blip r:embed="rId2"/>
            <a:stretch>
              <a:fillRect/>
            </a:stretch>
          </a:blipFill>
        </p:spPr>
        <p:txBody>
          <a:bodyPr/>
          <a:lstStyle/>
          <a:p>
            <a:endParaRPr lang="fr-FR"/>
          </a:p>
        </p:txBody>
      </p:sp>
      <p:grpSp>
        <p:nvGrpSpPr>
          <p:cNvPr id="24" name="Group 23">
            <a:extLst>
              <a:ext uri="{FF2B5EF4-FFF2-40B4-BE49-F238E27FC236}">
                <a16:creationId xmlns:a16="http://schemas.microsoft.com/office/drawing/2014/main" id="{C03A6C31-9727-16CF-7D25-15A62F89860F}"/>
              </a:ext>
            </a:extLst>
          </p:cNvPr>
          <p:cNvGrpSpPr/>
          <p:nvPr/>
        </p:nvGrpSpPr>
        <p:grpSpPr>
          <a:xfrm>
            <a:off x="724586" y="1886454"/>
            <a:ext cx="4837996" cy="1471695"/>
            <a:chOff x="724586" y="1886454"/>
            <a:chExt cx="4837996" cy="1471695"/>
          </a:xfrm>
        </p:grpSpPr>
        <p:sp>
          <p:nvSpPr>
            <p:cNvPr id="2" name="TextBox 2"/>
            <p:cNvSpPr txBox="1"/>
            <p:nvPr/>
          </p:nvSpPr>
          <p:spPr>
            <a:xfrm>
              <a:off x="724586" y="1886454"/>
              <a:ext cx="4837996" cy="746672"/>
            </a:xfrm>
            <a:prstGeom prst="rect">
              <a:avLst/>
            </a:prstGeom>
          </p:spPr>
          <p:txBody>
            <a:bodyPr lIns="0" tIns="0" rIns="0" bIns="0" rtlCol="0" anchor="t">
              <a:spAutoFit/>
            </a:bodyPr>
            <a:lstStyle/>
            <a:p>
              <a:pPr algn="ctr">
                <a:lnSpc>
                  <a:spcPts val="5845"/>
                </a:lnSpc>
              </a:pPr>
              <a:r>
                <a:rPr lang="en-US" sz="4996" b="1">
                  <a:solidFill>
                    <a:srgbClr val="69C3A7"/>
                  </a:solidFill>
                  <a:latin typeface="Helvetica Now Display Bold"/>
                  <a:ea typeface="Helvetica Now Display Bold"/>
                  <a:cs typeface="Helvetica Now Display Bold"/>
                  <a:sym typeface="Helvetica Now Display Bold"/>
                </a:rPr>
                <a:t>US healthcare</a:t>
              </a:r>
            </a:p>
          </p:txBody>
        </p:sp>
        <p:sp>
          <p:nvSpPr>
            <p:cNvPr id="17" name="TextBox 17"/>
            <p:cNvSpPr txBox="1"/>
            <p:nvPr/>
          </p:nvSpPr>
          <p:spPr>
            <a:xfrm>
              <a:off x="932840" y="2578357"/>
              <a:ext cx="4421488" cy="779792"/>
            </a:xfrm>
            <a:prstGeom prst="rect">
              <a:avLst/>
            </a:prstGeom>
          </p:spPr>
          <p:txBody>
            <a:bodyPr lIns="0" tIns="0" rIns="0" bIns="0" rtlCol="0" anchor="t">
              <a:spAutoFit/>
            </a:bodyPr>
            <a:lstStyle/>
            <a:p>
              <a:pPr algn="ctr">
                <a:lnSpc>
                  <a:spcPts val="5933"/>
                </a:lnSpc>
              </a:pPr>
              <a:r>
                <a:rPr lang="en-US" sz="5705" b="1" dirty="0">
                  <a:gradFill>
                    <a:gsLst>
                      <a:gs pos="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introduction</a:t>
              </a:r>
            </a:p>
          </p:txBody>
        </p:sp>
      </p:grpSp>
      <p:grpSp>
        <p:nvGrpSpPr>
          <p:cNvPr id="23" name="Group 22">
            <a:extLst>
              <a:ext uri="{FF2B5EF4-FFF2-40B4-BE49-F238E27FC236}">
                <a16:creationId xmlns:a16="http://schemas.microsoft.com/office/drawing/2014/main" id="{389754D0-A090-CCDF-E924-C404CA90549F}"/>
              </a:ext>
            </a:extLst>
          </p:cNvPr>
          <p:cNvGrpSpPr/>
          <p:nvPr/>
        </p:nvGrpSpPr>
        <p:grpSpPr>
          <a:xfrm>
            <a:off x="1213171" y="1172875"/>
            <a:ext cx="16150984" cy="7728245"/>
            <a:chOff x="1213171" y="1172875"/>
            <a:chExt cx="16150984" cy="7728245"/>
          </a:xfrm>
        </p:grpSpPr>
        <p:sp>
          <p:nvSpPr>
            <p:cNvPr id="4" name="Freeform 4"/>
            <p:cNvSpPr/>
            <p:nvPr/>
          </p:nvSpPr>
          <p:spPr>
            <a:xfrm flipH="1">
              <a:off x="9448572" y="3358149"/>
              <a:ext cx="3623192" cy="3623192"/>
            </a:xfrm>
            <a:custGeom>
              <a:avLst/>
              <a:gdLst/>
              <a:ahLst/>
              <a:cxnLst/>
              <a:rect l="l" t="t" r="r" b="b"/>
              <a:pathLst>
                <a:path w="3623192" h="3623192">
                  <a:moveTo>
                    <a:pt x="3623192" y="0"/>
                  </a:moveTo>
                  <a:lnTo>
                    <a:pt x="0" y="0"/>
                  </a:lnTo>
                  <a:lnTo>
                    <a:pt x="0" y="3623192"/>
                  </a:lnTo>
                  <a:lnTo>
                    <a:pt x="3623192" y="3623192"/>
                  </a:lnTo>
                  <a:lnTo>
                    <a:pt x="3623192" y="0"/>
                  </a:lnTo>
                  <a:close/>
                </a:path>
              </a:pathLst>
            </a:custGeom>
            <a:blipFill>
              <a:blip r:embed="rId2"/>
              <a:stretch>
                <a:fillRect/>
              </a:stretch>
            </a:blipFill>
          </p:spPr>
          <p:txBody>
            <a:bodyPr/>
            <a:lstStyle/>
            <a:p>
              <a:endParaRPr lang="fr-FR"/>
            </a:p>
          </p:txBody>
        </p:sp>
        <p:grpSp>
          <p:nvGrpSpPr>
            <p:cNvPr id="6" name="Group 6"/>
            <p:cNvGrpSpPr/>
            <p:nvPr/>
          </p:nvGrpSpPr>
          <p:grpSpPr>
            <a:xfrm>
              <a:off x="6372404" y="1172875"/>
              <a:ext cx="3076169" cy="30761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4931" b="-24931"/>
                </a:stretch>
              </a:blipFill>
              <a:ln w="95250" cap="sq">
                <a:gradFill>
                  <a:gsLst>
                    <a:gs pos="0">
                      <a:srgbClr val="6AD572">
                        <a:alpha val="100000"/>
                      </a:srgbClr>
                    </a:gs>
                    <a:gs pos="100000">
                      <a:srgbClr val="65A6FE">
                        <a:alpha val="100000"/>
                      </a:srgbClr>
                    </a:gs>
                  </a:gsLst>
                  <a:lin ang="0"/>
                </a:gradFill>
                <a:prstDash val="solid"/>
                <a:miter/>
              </a:ln>
            </p:spPr>
            <p:txBody>
              <a:bodyPr/>
              <a:lstStyle/>
              <a:p>
                <a:endParaRPr lang="fr-FR"/>
              </a:p>
            </p:txBody>
          </p:sp>
        </p:grpSp>
        <p:grpSp>
          <p:nvGrpSpPr>
            <p:cNvPr id="8" name="Group 8"/>
            <p:cNvGrpSpPr/>
            <p:nvPr/>
          </p:nvGrpSpPr>
          <p:grpSpPr>
            <a:xfrm>
              <a:off x="9820244" y="3525158"/>
              <a:ext cx="3076169" cy="307616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4308" r="-14308"/>
                </a:stretch>
              </a:blipFill>
              <a:ln w="95250" cap="sq">
                <a:gradFill>
                  <a:gsLst>
                    <a:gs pos="0">
                      <a:srgbClr val="6AD572">
                        <a:alpha val="100000"/>
                      </a:srgbClr>
                    </a:gs>
                    <a:gs pos="50000">
                      <a:srgbClr val="6AD572">
                        <a:alpha val="100000"/>
                      </a:srgbClr>
                    </a:gs>
                    <a:gs pos="100000">
                      <a:srgbClr val="65A6FE">
                        <a:alpha val="100000"/>
                      </a:srgbClr>
                    </a:gs>
                  </a:gsLst>
                  <a:lin ang="0"/>
                </a:gradFill>
                <a:prstDash val="solid"/>
                <a:miter/>
              </a:ln>
            </p:spPr>
            <p:txBody>
              <a:bodyPr/>
              <a:lstStyle/>
              <a:p>
                <a:endParaRPr lang="fr-FR"/>
              </a:p>
            </p:txBody>
          </p:sp>
        </p:grpSp>
        <p:grpSp>
          <p:nvGrpSpPr>
            <p:cNvPr id="10" name="Group 10"/>
            <p:cNvGrpSpPr/>
            <p:nvPr/>
          </p:nvGrpSpPr>
          <p:grpSpPr>
            <a:xfrm>
              <a:off x="6372404" y="5824951"/>
              <a:ext cx="3076169" cy="30761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4931" b="-24931"/>
                </a:stretch>
              </a:blipFill>
              <a:ln w="95250" cap="sq">
                <a:gradFill>
                  <a:gsLst>
                    <a:gs pos="0">
                      <a:srgbClr val="6AD572">
                        <a:alpha val="100000"/>
                      </a:srgbClr>
                    </a:gs>
                    <a:gs pos="100000">
                      <a:srgbClr val="65A6FE">
                        <a:alpha val="100000"/>
                      </a:srgbClr>
                    </a:gs>
                  </a:gsLst>
                  <a:lin ang="0"/>
                </a:gradFill>
                <a:prstDash val="solid"/>
                <a:miter/>
              </a:ln>
            </p:spPr>
            <p:txBody>
              <a:bodyPr/>
              <a:lstStyle/>
              <a:p>
                <a:endParaRPr lang="fr-FR"/>
              </a:p>
            </p:txBody>
          </p:sp>
        </p:grpSp>
        <p:sp>
          <p:nvSpPr>
            <p:cNvPr id="12" name="TextBox 12"/>
            <p:cNvSpPr txBox="1"/>
            <p:nvPr/>
          </p:nvSpPr>
          <p:spPr>
            <a:xfrm>
              <a:off x="1213171" y="3599394"/>
              <a:ext cx="4140301" cy="3875405"/>
            </a:xfrm>
            <a:prstGeom prst="rect">
              <a:avLst/>
            </a:prstGeom>
          </p:spPr>
          <p:txBody>
            <a:bodyPr lIns="0" tIns="0" rIns="0" bIns="0" rtlCol="0" anchor="t">
              <a:spAutoFit/>
            </a:bodyPr>
            <a:lstStyle/>
            <a:p>
              <a:pPr marL="0" lvl="0" indent="0" algn="just">
                <a:lnSpc>
                  <a:spcPts val="2560"/>
                </a:lnSpc>
              </a:pPr>
              <a:r>
                <a:rPr lang="en-US" sz="2000" u="none" strike="noStrike" dirty="0">
                  <a:solidFill>
                    <a:srgbClr val="181818"/>
                  </a:solidFill>
                  <a:latin typeface="Helvetica Now Display"/>
                  <a:ea typeface="Helvetica Now Display"/>
                  <a:cs typeface="Helvetica Now Display"/>
                  <a:sym typeface="Helvetica Now Display"/>
                </a:rPr>
                <a:t>In the United States, </a:t>
              </a:r>
              <a:r>
                <a:rPr lang="en-US" sz="2000" b="1" u="none" strike="noStrike" dirty="0">
                  <a:solidFill>
                    <a:srgbClr val="181818"/>
                  </a:solidFill>
                  <a:latin typeface="Helvetica Now Display Bold"/>
                  <a:ea typeface="Helvetica Now Display Bold"/>
                  <a:cs typeface="Helvetica Now Display Bold"/>
                  <a:sym typeface="Helvetica Now Display Bold"/>
                </a:rPr>
                <a:t>healthcare</a:t>
              </a:r>
              <a:r>
                <a:rPr lang="en-US" sz="2000" u="none" strike="noStrike" dirty="0">
                  <a:solidFill>
                    <a:srgbClr val="181818"/>
                  </a:solidFill>
                  <a:latin typeface="Helvetica Now Display"/>
                  <a:ea typeface="Helvetica Now Display"/>
                  <a:cs typeface="Helvetica Now Display"/>
                  <a:sym typeface="Helvetica Now Display"/>
                </a:rPr>
                <a:t> is not financed mainly by the government, but through</a:t>
              </a:r>
              <a:r>
                <a:rPr lang="en-US" sz="2000" b="1" u="none" strike="noStrike" dirty="0">
                  <a:solidFill>
                    <a:srgbClr val="181818"/>
                  </a:solidFill>
                  <a:latin typeface="Helvetica Now Display Bold"/>
                  <a:ea typeface="Helvetica Now Display Bold"/>
                  <a:cs typeface="Helvetica Now Display Bold"/>
                  <a:sym typeface="Helvetica Now Display Bold"/>
                </a:rPr>
                <a:t> private health insurance</a:t>
              </a:r>
              <a:r>
                <a:rPr lang="en-US" sz="2000" u="none" strike="noStrike" dirty="0">
                  <a:solidFill>
                    <a:srgbClr val="181818"/>
                  </a:solidFill>
                  <a:latin typeface="Helvetica Now Display"/>
                  <a:ea typeface="Helvetica Now Display"/>
                  <a:cs typeface="Helvetica Now Display"/>
                  <a:sym typeface="Helvetica Now Display"/>
                </a:rPr>
                <a:t> plans. </a:t>
              </a:r>
            </a:p>
            <a:p>
              <a:pPr marL="0" lvl="0" indent="0" algn="just">
                <a:lnSpc>
                  <a:spcPts val="2560"/>
                </a:lnSpc>
              </a:pPr>
              <a:r>
                <a:rPr lang="en-US" sz="2000" u="none" strike="noStrike" dirty="0">
                  <a:solidFill>
                    <a:srgbClr val="181818"/>
                  </a:solidFill>
                  <a:latin typeface="Helvetica Now Display"/>
                  <a:ea typeface="Helvetica Now Display"/>
                  <a:cs typeface="Helvetica Now Display"/>
                  <a:sym typeface="Helvetica Now Display"/>
                </a:rPr>
                <a:t>Instead of having one national system, many independent insurance companies offer</a:t>
              </a:r>
              <a:r>
                <a:rPr lang="en-US" sz="2000" b="1" u="none" strike="noStrike" dirty="0">
                  <a:solidFill>
                    <a:srgbClr val="181818"/>
                  </a:solidFill>
                  <a:latin typeface="Helvetica Now Display Bold"/>
                  <a:ea typeface="Helvetica Now Display Bold"/>
                  <a:cs typeface="Helvetica Now Display Bold"/>
                  <a:sym typeface="Helvetica Now Display Bold"/>
                </a:rPr>
                <a:t> different plans</a:t>
              </a:r>
              <a:r>
                <a:rPr lang="en-US" sz="2000" u="none" strike="noStrike" dirty="0">
                  <a:solidFill>
                    <a:srgbClr val="181818"/>
                  </a:solidFill>
                  <a:latin typeface="Helvetica Now Display"/>
                  <a:ea typeface="Helvetica Now Display"/>
                  <a:cs typeface="Helvetica Now Display"/>
                  <a:sym typeface="Helvetica Now Display"/>
                </a:rPr>
                <a:t>, each with its own </a:t>
              </a:r>
              <a:r>
                <a:rPr lang="en-US" sz="2000" b="1" u="none" strike="noStrike" dirty="0">
                  <a:solidFill>
                    <a:srgbClr val="181818"/>
                  </a:solidFill>
                  <a:latin typeface="Helvetica Now Display Bold"/>
                  <a:ea typeface="Helvetica Now Display Bold"/>
                  <a:cs typeface="Helvetica Now Display Bold"/>
                  <a:sym typeface="Helvetica Now Display Bold"/>
                </a:rPr>
                <a:t>costs, rules, and levels of coverage</a:t>
              </a:r>
              <a:r>
                <a:rPr lang="en-US" sz="2000" u="none" strike="noStrike" dirty="0">
                  <a:solidFill>
                    <a:srgbClr val="181818"/>
                  </a:solidFill>
                  <a:latin typeface="Helvetica Now Display"/>
                  <a:ea typeface="Helvetica Now Display"/>
                  <a:cs typeface="Helvetica Now Display"/>
                  <a:sym typeface="Helvetica Now Display"/>
                </a:rPr>
                <a:t>. Because of this, choosing a health plan can be complex, and </a:t>
              </a:r>
              <a:r>
                <a:rPr lang="en-US" sz="2000" b="1" u="none" strike="noStrike" dirty="0">
                  <a:solidFill>
                    <a:srgbClr val="181818"/>
                  </a:solidFill>
                  <a:latin typeface="Helvetica Now Display Bold"/>
                  <a:ea typeface="Helvetica Now Display Bold"/>
                  <a:cs typeface="Helvetica Now Display Bold"/>
                  <a:sym typeface="Helvetica Now Display Bold"/>
                </a:rPr>
                <a:t>understanding the structure of the system is essential.</a:t>
              </a:r>
            </a:p>
          </p:txBody>
        </p:sp>
        <p:sp>
          <p:nvSpPr>
            <p:cNvPr id="13" name="TextBox 13"/>
            <p:cNvSpPr txBox="1"/>
            <p:nvPr/>
          </p:nvSpPr>
          <p:spPr>
            <a:xfrm>
              <a:off x="10065901" y="7394249"/>
              <a:ext cx="4364672" cy="420145"/>
            </a:xfrm>
            <a:prstGeom prst="rect">
              <a:avLst/>
            </a:prstGeom>
          </p:spPr>
          <p:txBody>
            <a:bodyPr lIns="0" tIns="0" rIns="0" bIns="0" rtlCol="0" anchor="t">
              <a:spAutoFit/>
            </a:bodyPr>
            <a:lstStyle/>
            <a:p>
              <a:pPr algn="l">
                <a:lnSpc>
                  <a:spcPts val="3245"/>
                </a:lnSpc>
              </a:pPr>
              <a:r>
                <a:rPr lang="en-US" sz="2774" b="1">
                  <a:solidFill>
                    <a:srgbClr val="014A85"/>
                  </a:solidFill>
                  <a:latin typeface="Helvetica Now Display Bold"/>
                  <a:ea typeface="Helvetica Now Display Bold"/>
                  <a:cs typeface="Helvetica Now Display Bold"/>
                  <a:sym typeface="Helvetica Now Display Bold"/>
                </a:rPr>
                <a:t>Affordable Treatments</a:t>
              </a:r>
            </a:p>
          </p:txBody>
        </p:sp>
        <p:sp>
          <p:nvSpPr>
            <p:cNvPr id="14" name="TextBox 14"/>
            <p:cNvSpPr txBox="1"/>
            <p:nvPr/>
          </p:nvSpPr>
          <p:spPr>
            <a:xfrm>
              <a:off x="13329031" y="4208913"/>
              <a:ext cx="3402584" cy="420145"/>
            </a:xfrm>
            <a:prstGeom prst="rect">
              <a:avLst/>
            </a:prstGeom>
          </p:spPr>
          <p:txBody>
            <a:bodyPr lIns="0" tIns="0" rIns="0" bIns="0" rtlCol="0" anchor="t">
              <a:spAutoFit/>
            </a:bodyPr>
            <a:lstStyle/>
            <a:p>
              <a:pPr algn="l">
                <a:lnSpc>
                  <a:spcPts val="3245"/>
                </a:lnSpc>
              </a:pPr>
              <a:r>
                <a:rPr lang="en-US" sz="2774" b="1">
                  <a:solidFill>
                    <a:srgbClr val="014A85"/>
                  </a:solidFill>
                  <a:latin typeface="Helvetica Now Display Bold"/>
                  <a:ea typeface="Helvetica Now Display Bold"/>
                  <a:cs typeface="Helvetica Now Display Bold"/>
                  <a:sym typeface="Helvetica Now Display Bold"/>
                </a:rPr>
                <a:t>Medical Services</a:t>
              </a:r>
            </a:p>
          </p:txBody>
        </p:sp>
        <p:sp>
          <p:nvSpPr>
            <p:cNvPr id="15" name="Freeform 15"/>
            <p:cNvSpPr/>
            <p:nvPr/>
          </p:nvSpPr>
          <p:spPr>
            <a:xfrm>
              <a:off x="5724946" y="4798657"/>
              <a:ext cx="275786" cy="277544"/>
            </a:xfrm>
            <a:custGeom>
              <a:avLst/>
              <a:gdLst/>
              <a:ahLst/>
              <a:cxnLst/>
              <a:rect l="l" t="t" r="r" b="b"/>
              <a:pathLst>
                <a:path w="275786" h="277544">
                  <a:moveTo>
                    <a:pt x="0" y="0"/>
                  </a:moveTo>
                  <a:lnTo>
                    <a:pt x="275786" y="0"/>
                  </a:lnTo>
                  <a:lnTo>
                    <a:pt x="275786" y="277545"/>
                  </a:lnTo>
                  <a:lnTo>
                    <a:pt x="0" y="277545"/>
                  </a:lnTo>
                  <a:lnTo>
                    <a:pt x="0" y="0"/>
                  </a:lnTo>
                  <a:close/>
                </a:path>
              </a:pathLst>
            </a:custGeom>
            <a:blipFill>
              <a:blip r:embed="rId6">
                <a:extLst>
                  <a:ext uri="{96DAC541-7B7A-43D3-8B79-37D633B846F1}">
                    <asvg:svgBlip xmlns:asvg="http://schemas.microsoft.com/office/drawing/2016/SVG/main" r:embed="rId7"/>
                  </a:ext>
                </a:extLst>
              </a:blip>
              <a:stretch>
                <a:fillRect t="-238460" r="-424611" b="-160673"/>
              </a:stretch>
            </a:blipFill>
          </p:spPr>
          <p:txBody>
            <a:bodyPr/>
            <a:lstStyle/>
            <a:p>
              <a:endParaRPr lang="fr-FR"/>
            </a:p>
          </p:txBody>
        </p:sp>
        <p:sp>
          <p:nvSpPr>
            <p:cNvPr id="16" name="Freeform 16"/>
            <p:cNvSpPr/>
            <p:nvPr/>
          </p:nvSpPr>
          <p:spPr>
            <a:xfrm>
              <a:off x="15487632" y="6905302"/>
              <a:ext cx="908495" cy="332736"/>
            </a:xfrm>
            <a:custGeom>
              <a:avLst/>
              <a:gdLst/>
              <a:ahLst/>
              <a:cxnLst/>
              <a:rect l="l" t="t" r="r" b="b"/>
              <a:pathLst>
                <a:path w="908495" h="332736">
                  <a:moveTo>
                    <a:pt x="0" y="0"/>
                  </a:moveTo>
                  <a:lnTo>
                    <a:pt x="908495" y="0"/>
                  </a:lnTo>
                  <a:lnTo>
                    <a:pt x="908495" y="332736"/>
                  </a:lnTo>
                  <a:lnTo>
                    <a:pt x="0" y="332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8" name="Freeform 18"/>
            <p:cNvSpPr/>
            <p:nvPr/>
          </p:nvSpPr>
          <p:spPr>
            <a:xfrm>
              <a:off x="6125014" y="4937430"/>
              <a:ext cx="275786" cy="277544"/>
            </a:xfrm>
            <a:custGeom>
              <a:avLst/>
              <a:gdLst/>
              <a:ahLst/>
              <a:cxnLst/>
              <a:rect l="l" t="t" r="r" b="b"/>
              <a:pathLst>
                <a:path w="275786" h="277544">
                  <a:moveTo>
                    <a:pt x="0" y="0"/>
                  </a:moveTo>
                  <a:lnTo>
                    <a:pt x="275786" y="0"/>
                  </a:lnTo>
                  <a:lnTo>
                    <a:pt x="275786" y="277544"/>
                  </a:lnTo>
                  <a:lnTo>
                    <a:pt x="0" y="277544"/>
                  </a:lnTo>
                  <a:lnTo>
                    <a:pt x="0" y="0"/>
                  </a:lnTo>
                  <a:close/>
                </a:path>
              </a:pathLst>
            </a:custGeom>
            <a:blipFill>
              <a:blip r:embed="rId6">
                <a:extLst>
                  <a:ext uri="{96DAC541-7B7A-43D3-8B79-37D633B846F1}">
                    <asvg:svgBlip xmlns:asvg="http://schemas.microsoft.com/office/drawing/2016/SVG/main" r:embed="rId7"/>
                  </a:ext>
                </a:extLst>
              </a:blip>
              <a:stretch>
                <a:fillRect t="-238460" r="-424611" b="-160673"/>
              </a:stretch>
            </a:blipFill>
          </p:spPr>
          <p:txBody>
            <a:bodyPr/>
            <a:lstStyle/>
            <a:p>
              <a:endParaRPr lang="fr-FR"/>
            </a:p>
          </p:txBody>
        </p:sp>
        <p:sp>
          <p:nvSpPr>
            <p:cNvPr id="19" name="TextBox 19"/>
            <p:cNvSpPr txBox="1"/>
            <p:nvPr/>
          </p:nvSpPr>
          <p:spPr>
            <a:xfrm>
              <a:off x="9623924" y="1535061"/>
              <a:ext cx="4250410" cy="420145"/>
            </a:xfrm>
            <a:prstGeom prst="rect">
              <a:avLst/>
            </a:prstGeom>
          </p:spPr>
          <p:txBody>
            <a:bodyPr lIns="0" tIns="0" rIns="0" bIns="0" rtlCol="0" anchor="t">
              <a:spAutoFit/>
            </a:bodyPr>
            <a:lstStyle/>
            <a:p>
              <a:pPr algn="l">
                <a:lnSpc>
                  <a:spcPts val="3245"/>
                </a:lnSpc>
              </a:pPr>
              <a:r>
                <a:rPr lang="en-US" sz="2774" b="1">
                  <a:solidFill>
                    <a:srgbClr val="014A85"/>
                  </a:solidFill>
                  <a:latin typeface="Helvetica Now Display Bold"/>
                  <a:ea typeface="Helvetica Now Display Bold"/>
                  <a:cs typeface="Helvetica Now Display Bold"/>
                  <a:sym typeface="Helvetica Now Display Bold"/>
                </a:rPr>
                <a:t>Prescription Coverage</a:t>
              </a:r>
            </a:p>
          </p:txBody>
        </p:sp>
        <p:sp>
          <p:nvSpPr>
            <p:cNvPr id="20" name="TextBox 20"/>
            <p:cNvSpPr txBox="1"/>
            <p:nvPr/>
          </p:nvSpPr>
          <p:spPr>
            <a:xfrm>
              <a:off x="9623924" y="2074055"/>
              <a:ext cx="7107691" cy="636905"/>
            </a:xfrm>
            <a:prstGeom prst="rect">
              <a:avLst/>
            </a:prstGeom>
          </p:spPr>
          <p:txBody>
            <a:bodyPr lIns="0" tIns="0" rIns="0" bIns="0" rtlCol="0" anchor="t">
              <a:spAutoFit/>
            </a:bodyPr>
            <a:lstStyle/>
            <a:p>
              <a:pPr marL="0" lvl="0" indent="0" algn="just">
                <a:lnSpc>
                  <a:spcPts val="2560"/>
                </a:lnSpc>
              </a:pPr>
              <a:r>
                <a:rPr lang="en-US" sz="2000">
                  <a:solidFill>
                    <a:srgbClr val="181818"/>
                  </a:solidFill>
                  <a:latin typeface="Helvetica Now Display"/>
                  <a:ea typeface="Helvetica Now Display"/>
                  <a:cs typeface="Helvetica Now Display"/>
                  <a:sym typeface="Helvetica Now Display"/>
                </a:rPr>
                <a:t>H</a:t>
              </a:r>
              <a:r>
                <a:rPr lang="en-US" sz="2000" u="none" strike="noStrike">
                  <a:solidFill>
                    <a:srgbClr val="181818"/>
                  </a:solidFill>
                  <a:latin typeface="Helvetica Now Display"/>
                  <a:ea typeface="Helvetica Now Display"/>
                  <a:cs typeface="Helvetica Now Display"/>
                  <a:sym typeface="Helvetica Now Display"/>
                </a:rPr>
                <a:t>ealth insurance plans help patients access essential medications by covering part of the cost of prescribed drugs</a:t>
              </a:r>
            </a:p>
          </p:txBody>
        </p:sp>
        <p:sp>
          <p:nvSpPr>
            <p:cNvPr id="21" name="TextBox 21"/>
            <p:cNvSpPr txBox="1"/>
            <p:nvPr/>
          </p:nvSpPr>
          <p:spPr>
            <a:xfrm>
              <a:off x="13329031" y="4677557"/>
              <a:ext cx="4035124" cy="1284605"/>
            </a:xfrm>
            <a:prstGeom prst="rect">
              <a:avLst/>
            </a:prstGeom>
          </p:spPr>
          <p:txBody>
            <a:bodyPr lIns="0" tIns="0" rIns="0" bIns="0" rtlCol="0" anchor="t">
              <a:spAutoFit/>
            </a:bodyPr>
            <a:lstStyle/>
            <a:p>
              <a:pPr marL="0" lvl="0" indent="0" algn="just">
                <a:lnSpc>
                  <a:spcPts val="2560"/>
                </a:lnSpc>
              </a:pPr>
              <a:r>
                <a:rPr lang="en-US" sz="2000">
                  <a:solidFill>
                    <a:srgbClr val="181818"/>
                  </a:solidFill>
                  <a:latin typeface="Helvetica Now Display"/>
                  <a:ea typeface="Helvetica Now Display"/>
                  <a:cs typeface="Helvetica Now Display"/>
                  <a:sym typeface="Helvetica Now Display"/>
                </a:rPr>
                <a:t>P</a:t>
              </a:r>
              <a:r>
                <a:rPr lang="en-US" sz="2000" u="none" strike="noStrike">
                  <a:solidFill>
                    <a:srgbClr val="181818"/>
                  </a:solidFill>
                  <a:latin typeface="Helvetica Now Display"/>
                  <a:ea typeface="Helvetica Now Display"/>
                  <a:cs typeface="Helvetica Now Display"/>
                  <a:sym typeface="Helvetica Now Display"/>
                </a:rPr>
                <a:t>lans provide coverage for doctor visits, check-ups, and essential medical care through approved networks of providers.</a:t>
              </a:r>
            </a:p>
          </p:txBody>
        </p:sp>
        <p:sp>
          <p:nvSpPr>
            <p:cNvPr id="22" name="TextBox 22"/>
            <p:cNvSpPr txBox="1"/>
            <p:nvPr/>
          </p:nvSpPr>
          <p:spPr>
            <a:xfrm>
              <a:off x="10065901" y="7862019"/>
              <a:ext cx="7002514" cy="636905"/>
            </a:xfrm>
            <a:prstGeom prst="rect">
              <a:avLst/>
            </a:prstGeom>
          </p:spPr>
          <p:txBody>
            <a:bodyPr lIns="0" tIns="0" rIns="0" bIns="0" rtlCol="0" anchor="t">
              <a:spAutoFit/>
            </a:bodyPr>
            <a:lstStyle/>
            <a:p>
              <a:pPr marL="0" lvl="0" indent="0" algn="just">
                <a:lnSpc>
                  <a:spcPts val="2560"/>
                </a:lnSpc>
              </a:pPr>
              <a:r>
                <a:rPr lang="en-US" sz="2000">
                  <a:solidFill>
                    <a:srgbClr val="181818"/>
                  </a:solidFill>
                  <a:latin typeface="Helvetica Now Display"/>
                  <a:ea typeface="Helvetica Now Display"/>
                  <a:cs typeface="Helvetica Now Display"/>
                  <a:sym typeface="Helvetica Now Display"/>
                </a:rPr>
                <a:t>Insur</a:t>
              </a:r>
              <a:r>
                <a:rPr lang="en-US" sz="2000" u="none" strike="noStrike">
                  <a:solidFill>
                    <a:srgbClr val="181818"/>
                  </a:solidFill>
                  <a:latin typeface="Helvetica Now Display"/>
                  <a:ea typeface="Helvetica Now Display"/>
                  <a:cs typeface="Helvetica Now Display"/>
                  <a:sym typeface="Helvetica Now Display"/>
                </a:rPr>
                <a:t>ance reduces out-of-pocket expenses for treatments, allowing patients to receive care without high financial burden.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89584" y="895221"/>
            <a:ext cx="9355714" cy="8496558"/>
            <a:chOff x="0" y="0"/>
            <a:chExt cx="660400" cy="599754"/>
          </a:xfrm>
        </p:grpSpPr>
        <p:sp>
          <p:nvSpPr>
            <p:cNvPr id="3" name="Freeform 3"/>
            <p:cNvSpPr/>
            <p:nvPr/>
          </p:nvSpPr>
          <p:spPr>
            <a:xfrm>
              <a:off x="0" y="0"/>
              <a:ext cx="660400" cy="599754"/>
            </a:xfrm>
            <a:custGeom>
              <a:avLst/>
              <a:gdLst/>
              <a:ahLst/>
              <a:cxnLst/>
              <a:rect l="l" t="t" r="r" b="b"/>
              <a:pathLst>
                <a:path w="660400" h="599754">
                  <a:moveTo>
                    <a:pt x="220252" y="580685"/>
                  </a:moveTo>
                  <a:cubicBezTo>
                    <a:pt x="254109" y="592199"/>
                    <a:pt x="292600" y="599754"/>
                    <a:pt x="330378" y="599754"/>
                  </a:cubicBezTo>
                  <a:cubicBezTo>
                    <a:pt x="368157" y="599754"/>
                    <a:pt x="404509" y="593277"/>
                    <a:pt x="438009" y="581763"/>
                  </a:cubicBezTo>
                  <a:cubicBezTo>
                    <a:pt x="438723" y="581404"/>
                    <a:pt x="439435" y="581404"/>
                    <a:pt x="440148" y="581044"/>
                  </a:cubicBezTo>
                  <a:cubicBezTo>
                    <a:pt x="565955" y="534989"/>
                    <a:pt x="658618" y="413375"/>
                    <a:pt x="660400" y="275984"/>
                  </a:cubicBezTo>
                  <a:lnTo>
                    <a:pt x="660400" y="0"/>
                  </a:lnTo>
                  <a:lnTo>
                    <a:pt x="0" y="0"/>
                  </a:lnTo>
                  <a:lnTo>
                    <a:pt x="0" y="275780"/>
                  </a:lnTo>
                  <a:cubicBezTo>
                    <a:pt x="1782" y="414094"/>
                    <a:pt x="93019" y="535709"/>
                    <a:pt x="220252" y="580685"/>
                  </a:cubicBezTo>
                  <a:close/>
                </a:path>
              </a:pathLst>
            </a:custGeom>
            <a:solidFill>
              <a:srgbClr val="000000">
                <a:alpha val="0"/>
              </a:srgbClr>
            </a:solidFill>
            <a:ln w="190500" cap="sq">
              <a:gradFill>
                <a:gsLst>
                  <a:gs pos="0">
                    <a:srgbClr val="6AD572">
                      <a:alpha val="100000"/>
                    </a:srgbClr>
                  </a:gs>
                  <a:gs pos="100000">
                    <a:srgbClr val="65A6FE">
                      <a:alpha val="100000"/>
                    </a:srgbClr>
                  </a:gs>
                </a:gsLst>
                <a:lin ang="0"/>
              </a:gradFill>
              <a:prstDash val="solid"/>
              <a:miter/>
            </a:ln>
          </p:spPr>
          <p:txBody>
            <a:bodyPr/>
            <a:lstStyle/>
            <a:p>
              <a:endParaRPr lang="fr-FR"/>
            </a:p>
          </p:txBody>
        </p:sp>
        <p:sp>
          <p:nvSpPr>
            <p:cNvPr id="4" name="TextBox 4"/>
            <p:cNvSpPr txBox="1"/>
            <p:nvPr/>
          </p:nvSpPr>
          <p:spPr>
            <a:xfrm>
              <a:off x="0" y="-57150"/>
              <a:ext cx="660400" cy="529904"/>
            </a:xfrm>
            <a:prstGeom prst="rect">
              <a:avLst/>
            </a:prstGeom>
          </p:spPr>
          <p:txBody>
            <a:bodyPr lIns="50800" tIns="50800" rIns="50800" bIns="50800" rtlCol="0" anchor="ctr"/>
            <a:lstStyle/>
            <a:p>
              <a:pPr algn="ctr">
                <a:lnSpc>
                  <a:spcPts val="2488"/>
                </a:lnSpc>
              </a:pPr>
              <a:endParaRPr/>
            </a:p>
          </p:txBody>
        </p:sp>
      </p:grpSp>
      <p:sp>
        <p:nvSpPr>
          <p:cNvPr id="5" name="Freeform 5"/>
          <p:cNvSpPr/>
          <p:nvPr/>
        </p:nvSpPr>
        <p:spPr>
          <a:xfrm>
            <a:off x="3210674" y="755622"/>
            <a:ext cx="9639827" cy="1857858"/>
          </a:xfrm>
          <a:custGeom>
            <a:avLst/>
            <a:gdLst/>
            <a:ahLst/>
            <a:cxnLst/>
            <a:rect l="l" t="t" r="r" b="b"/>
            <a:pathLst>
              <a:path w="9639827" h="1857858">
                <a:moveTo>
                  <a:pt x="0" y="0"/>
                </a:moveTo>
                <a:lnTo>
                  <a:pt x="9639827" y="0"/>
                </a:lnTo>
                <a:lnTo>
                  <a:pt x="9639827" y="1857857"/>
                </a:lnTo>
                <a:lnTo>
                  <a:pt x="0" y="1857857"/>
                </a:lnTo>
                <a:lnTo>
                  <a:pt x="0" y="0"/>
                </a:lnTo>
                <a:close/>
              </a:path>
            </a:pathLst>
          </a:custGeom>
          <a:blipFill>
            <a:blip r:embed="rId2">
              <a:alphaModFix amt="24000"/>
            </a:blip>
            <a:stretch>
              <a:fillRect/>
            </a:stretch>
          </a:blipFill>
          <a:ln cap="sq">
            <a:noFill/>
            <a:prstDash val="solid"/>
            <a:miter/>
          </a:ln>
        </p:spPr>
        <p:txBody>
          <a:bodyPr/>
          <a:lstStyle/>
          <a:p>
            <a:endParaRPr lang="fr-FR"/>
          </a:p>
        </p:txBody>
      </p:sp>
      <p:sp>
        <p:nvSpPr>
          <p:cNvPr id="6" name="Freeform 6"/>
          <p:cNvSpPr/>
          <p:nvPr/>
        </p:nvSpPr>
        <p:spPr>
          <a:xfrm>
            <a:off x="5707852" y="992619"/>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5755567" y="944904"/>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8" name="Freeform 8"/>
          <p:cNvSpPr/>
          <p:nvPr/>
        </p:nvSpPr>
        <p:spPr>
          <a:xfrm>
            <a:off x="4820399" y="3137354"/>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fr-FR"/>
          </a:p>
        </p:txBody>
      </p:sp>
      <p:sp>
        <p:nvSpPr>
          <p:cNvPr id="9" name="Freeform 9"/>
          <p:cNvSpPr/>
          <p:nvPr/>
        </p:nvSpPr>
        <p:spPr>
          <a:xfrm>
            <a:off x="7317577" y="3374352"/>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0" name="Freeform 10"/>
          <p:cNvSpPr/>
          <p:nvPr/>
        </p:nvSpPr>
        <p:spPr>
          <a:xfrm>
            <a:off x="7365292" y="3326637"/>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1" name="Freeform 11"/>
          <p:cNvSpPr/>
          <p:nvPr/>
        </p:nvSpPr>
        <p:spPr>
          <a:xfrm>
            <a:off x="4820399" y="5712286"/>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fr-FR"/>
          </a:p>
        </p:txBody>
      </p:sp>
      <p:sp>
        <p:nvSpPr>
          <p:cNvPr id="12" name="Freeform 12"/>
          <p:cNvSpPr/>
          <p:nvPr/>
        </p:nvSpPr>
        <p:spPr>
          <a:xfrm>
            <a:off x="7317577" y="5949284"/>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3" name="Freeform 13"/>
          <p:cNvSpPr/>
          <p:nvPr/>
        </p:nvSpPr>
        <p:spPr>
          <a:xfrm>
            <a:off x="7365292" y="5901569"/>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14" name="Freeform 14"/>
          <p:cNvSpPr/>
          <p:nvPr/>
        </p:nvSpPr>
        <p:spPr>
          <a:xfrm>
            <a:off x="3210674" y="8096718"/>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fr-FR"/>
          </a:p>
        </p:txBody>
      </p:sp>
      <p:sp>
        <p:nvSpPr>
          <p:cNvPr id="15" name="Freeform 15"/>
          <p:cNvSpPr/>
          <p:nvPr/>
        </p:nvSpPr>
        <p:spPr>
          <a:xfrm>
            <a:off x="5707852" y="8333716"/>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16" name="Freeform 16"/>
          <p:cNvSpPr/>
          <p:nvPr/>
        </p:nvSpPr>
        <p:spPr>
          <a:xfrm>
            <a:off x="5755567" y="8286000"/>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
        <p:nvSpPr>
          <p:cNvPr id="17" name="TextBox 17"/>
          <p:cNvSpPr txBox="1"/>
          <p:nvPr/>
        </p:nvSpPr>
        <p:spPr>
          <a:xfrm>
            <a:off x="6017643" y="1217811"/>
            <a:ext cx="4456215" cy="460513"/>
          </a:xfrm>
          <a:prstGeom prst="rect">
            <a:avLst/>
          </a:prstGeom>
        </p:spPr>
        <p:txBody>
          <a:bodyPr lIns="0" tIns="0" rIns="0" bIns="0" rtlCol="0" anchor="t">
            <a:spAutoFit/>
          </a:bodyPr>
          <a:lstStyle/>
          <a:p>
            <a:pPr algn="ctr">
              <a:lnSpc>
                <a:spcPts val="3538"/>
              </a:lnSpc>
            </a:pPr>
            <a:r>
              <a:rPr lang="en-US" sz="3032" b="1" dirty="0">
                <a:solidFill>
                  <a:srgbClr val="041F60"/>
                </a:solidFill>
                <a:latin typeface="Helvetica Now Display Bold"/>
                <a:ea typeface="Helvetica Now Display Bold"/>
                <a:cs typeface="Helvetica Now Display Bold"/>
                <a:sym typeface="Helvetica Now Display Bold"/>
              </a:rPr>
              <a:t>Problematics</a:t>
            </a:r>
          </a:p>
        </p:txBody>
      </p:sp>
      <p:sp>
        <p:nvSpPr>
          <p:cNvPr id="18" name="Freeform 18"/>
          <p:cNvSpPr/>
          <p:nvPr/>
        </p:nvSpPr>
        <p:spPr>
          <a:xfrm>
            <a:off x="6022222" y="1171569"/>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a:p>
        </p:txBody>
      </p:sp>
      <p:sp>
        <p:nvSpPr>
          <p:cNvPr id="19" name="Freeform 19"/>
          <p:cNvSpPr/>
          <p:nvPr/>
        </p:nvSpPr>
        <p:spPr>
          <a:xfrm>
            <a:off x="7620858" y="6128234"/>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fr-FR"/>
          </a:p>
        </p:txBody>
      </p:sp>
      <p:sp>
        <p:nvSpPr>
          <p:cNvPr id="20" name="Freeform 20"/>
          <p:cNvSpPr/>
          <p:nvPr/>
        </p:nvSpPr>
        <p:spPr>
          <a:xfrm>
            <a:off x="6022222" y="8512666"/>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fr-FR"/>
          </a:p>
        </p:txBody>
      </p:sp>
      <p:sp>
        <p:nvSpPr>
          <p:cNvPr id="21" name="Freeform 21"/>
          <p:cNvSpPr/>
          <p:nvPr/>
        </p:nvSpPr>
        <p:spPr>
          <a:xfrm>
            <a:off x="7543800" y="3553302"/>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fr-FR"/>
          </a:p>
        </p:txBody>
      </p:sp>
      <p:sp>
        <p:nvSpPr>
          <p:cNvPr id="22" name="Freeform 22"/>
          <p:cNvSpPr/>
          <p:nvPr/>
        </p:nvSpPr>
        <p:spPr>
          <a:xfrm>
            <a:off x="0" y="4171200"/>
            <a:ext cx="5847907" cy="4114800"/>
          </a:xfrm>
          <a:custGeom>
            <a:avLst/>
            <a:gdLst/>
            <a:ahLst/>
            <a:cxnLst/>
            <a:rect l="l" t="t" r="r" b="b"/>
            <a:pathLst>
              <a:path w="5847907" h="4114800">
                <a:moveTo>
                  <a:pt x="0" y="0"/>
                </a:moveTo>
                <a:lnTo>
                  <a:pt x="5847907" y="0"/>
                </a:lnTo>
                <a:lnTo>
                  <a:pt x="5847907" y="4114800"/>
                </a:lnTo>
                <a:lnTo>
                  <a:pt x="0" y="4114800"/>
                </a:lnTo>
                <a:lnTo>
                  <a:pt x="0" y="0"/>
                </a:lnTo>
                <a:close/>
              </a:path>
            </a:pathLst>
          </a:custGeom>
          <a:blipFill>
            <a:blip r:embed="rId27">
              <a:alphaModFix amt="25000"/>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fr-FR"/>
          </a:p>
        </p:txBody>
      </p:sp>
      <p:sp>
        <p:nvSpPr>
          <p:cNvPr id="23" name="TextBox 23"/>
          <p:cNvSpPr txBox="1"/>
          <p:nvPr/>
        </p:nvSpPr>
        <p:spPr>
          <a:xfrm>
            <a:off x="-144597" y="4377743"/>
            <a:ext cx="7865741" cy="1387338"/>
          </a:xfrm>
          <a:prstGeom prst="rect">
            <a:avLst/>
          </a:prstGeom>
        </p:spPr>
        <p:txBody>
          <a:bodyPr lIns="0" tIns="0" rIns="0" bIns="0" rtlCol="0" anchor="t">
            <a:spAutoFit/>
          </a:bodyPr>
          <a:lstStyle/>
          <a:p>
            <a:pPr algn="ctr">
              <a:lnSpc>
                <a:spcPts val="10555"/>
              </a:lnSpc>
            </a:pPr>
            <a:r>
              <a:rPr lang="en-US" sz="10149" b="1" dirty="0">
                <a:gradFill>
                  <a:gsLst>
                    <a:gs pos="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Summary</a:t>
            </a:r>
          </a:p>
        </p:txBody>
      </p:sp>
      <p:sp>
        <p:nvSpPr>
          <p:cNvPr id="24" name="TextBox 24"/>
          <p:cNvSpPr txBox="1"/>
          <p:nvPr/>
        </p:nvSpPr>
        <p:spPr>
          <a:xfrm>
            <a:off x="7876075" y="3566622"/>
            <a:ext cx="4053062" cy="460512"/>
          </a:xfrm>
          <a:prstGeom prst="rect">
            <a:avLst/>
          </a:prstGeom>
        </p:spPr>
        <p:txBody>
          <a:bodyPr lIns="0" tIns="0" rIns="0" bIns="0" rtlCol="0" anchor="t">
            <a:spAutoFit/>
          </a:bodyPr>
          <a:lstStyle/>
          <a:p>
            <a:pPr marL="0" lvl="0" indent="0" algn="ctr">
              <a:lnSpc>
                <a:spcPts val="3538"/>
              </a:lnSpc>
              <a:spcBef>
                <a:spcPct val="0"/>
              </a:spcBef>
            </a:pPr>
            <a:r>
              <a:rPr lang="en-US" sz="3032" b="1" u="none" strike="noStrike" dirty="0">
                <a:solidFill>
                  <a:srgbClr val="041F60"/>
                </a:solidFill>
                <a:latin typeface="Helvetica Now Display Bold"/>
                <a:ea typeface="Helvetica Now Display Bold"/>
                <a:cs typeface="Helvetica Now Display Bold"/>
                <a:sym typeface="Helvetica Now Display Bold"/>
              </a:rPr>
              <a:t>Solutions</a:t>
            </a:r>
          </a:p>
        </p:txBody>
      </p:sp>
      <p:sp>
        <p:nvSpPr>
          <p:cNvPr id="25" name="TextBox 25"/>
          <p:cNvSpPr txBox="1"/>
          <p:nvPr/>
        </p:nvSpPr>
        <p:spPr>
          <a:xfrm>
            <a:off x="8103817" y="6143029"/>
            <a:ext cx="4053062" cy="460512"/>
          </a:xfrm>
          <a:prstGeom prst="rect">
            <a:avLst/>
          </a:prstGeom>
        </p:spPr>
        <p:txBody>
          <a:bodyPr lIns="0" tIns="0" rIns="0" bIns="0" rtlCol="0" anchor="t">
            <a:spAutoFit/>
          </a:bodyPr>
          <a:lstStyle/>
          <a:p>
            <a:pPr marL="0" lvl="0" indent="0" algn="ctr">
              <a:lnSpc>
                <a:spcPts val="3538"/>
              </a:lnSpc>
              <a:spcBef>
                <a:spcPct val="0"/>
              </a:spcBef>
            </a:pPr>
            <a:r>
              <a:rPr lang="en-US" sz="3032" b="1" dirty="0">
                <a:solidFill>
                  <a:srgbClr val="041F60"/>
                </a:solidFill>
                <a:latin typeface="Helvetica Now Display Bold"/>
                <a:ea typeface="Helvetica Now Display Bold"/>
                <a:cs typeface="Helvetica Now Display Bold"/>
                <a:sym typeface="Helvetica Now Display Bold"/>
              </a:rPr>
              <a:t>Workflow</a:t>
            </a:r>
          </a:p>
        </p:txBody>
      </p:sp>
      <p:sp>
        <p:nvSpPr>
          <p:cNvPr id="26" name="TextBox 26"/>
          <p:cNvSpPr txBox="1"/>
          <p:nvPr/>
        </p:nvSpPr>
        <p:spPr>
          <a:xfrm>
            <a:off x="6499154" y="8565135"/>
            <a:ext cx="4053062" cy="460512"/>
          </a:xfrm>
          <a:prstGeom prst="rect">
            <a:avLst/>
          </a:prstGeom>
        </p:spPr>
        <p:txBody>
          <a:bodyPr lIns="0" tIns="0" rIns="0" bIns="0" rtlCol="0" anchor="t">
            <a:spAutoFit/>
          </a:bodyPr>
          <a:lstStyle/>
          <a:p>
            <a:pPr marL="0" lvl="0" indent="0" algn="ctr">
              <a:lnSpc>
                <a:spcPts val="3538"/>
              </a:lnSpc>
              <a:spcBef>
                <a:spcPct val="0"/>
              </a:spcBef>
            </a:pPr>
            <a:r>
              <a:rPr lang="en-US" sz="3032" b="1" dirty="0" err="1">
                <a:solidFill>
                  <a:srgbClr val="041F60"/>
                </a:solidFill>
                <a:latin typeface="Helvetica Now Display Bold"/>
                <a:ea typeface="Helvetica Now Display Bold"/>
                <a:cs typeface="Helvetica Now Display Bold"/>
                <a:sym typeface="Helvetica Now Display Bold"/>
              </a:rPr>
              <a:t>Recommandations</a:t>
            </a:r>
            <a:endParaRPr lang="en-US" sz="3032" b="1" dirty="0">
              <a:solidFill>
                <a:srgbClr val="041F60"/>
              </a:solidFill>
              <a:latin typeface="Helvetica Now Display Bold"/>
              <a:ea typeface="Helvetica Now Display Bold"/>
              <a:cs typeface="Helvetica Now Display Bold"/>
              <a:sym typeface="Helvetica Now Displ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Effect transition="in" filter="fade">
                                      <p:cBhvr>
                                        <p:cTn id="19" dur="500"/>
                                        <p:tgtEl>
                                          <p:spTgt spid="2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build="allAtOnce"/>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sp>
        <p:nvSpPr>
          <p:cNvPr id="2" name="Freeform 2"/>
          <p:cNvSpPr/>
          <p:nvPr/>
        </p:nvSpPr>
        <p:spPr>
          <a:xfrm>
            <a:off x="13617844" y="542925"/>
            <a:ext cx="4060556" cy="10151390"/>
          </a:xfrm>
          <a:custGeom>
            <a:avLst/>
            <a:gdLst/>
            <a:ahLst/>
            <a:cxnLst/>
            <a:rect l="l" t="t" r="r" b="b"/>
            <a:pathLst>
              <a:path w="4060556" h="10151390">
                <a:moveTo>
                  <a:pt x="0" y="0"/>
                </a:moveTo>
                <a:lnTo>
                  <a:pt x="4060556" y="0"/>
                </a:lnTo>
                <a:lnTo>
                  <a:pt x="4060556" y="10151390"/>
                </a:lnTo>
                <a:lnTo>
                  <a:pt x="0" y="10151390"/>
                </a:lnTo>
                <a:lnTo>
                  <a:pt x="0" y="0"/>
                </a:lnTo>
                <a:close/>
              </a:path>
            </a:pathLst>
          </a:custGeom>
          <a:blipFill>
            <a:blip r:embed="rId2">
              <a:alphaModFix amt="24000"/>
            </a:blip>
            <a:stretch>
              <a:fillRect/>
            </a:stretch>
          </a:blipFill>
          <a:ln cap="sq">
            <a:noFill/>
            <a:prstDash val="solid"/>
            <a:miter/>
          </a:ln>
        </p:spPr>
        <p:txBody>
          <a:bodyPr/>
          <a:lstStyle/>
          <a:p>
            <a:endParaRPr lang="fr-FR"/>
          </a:p>
        </p:txBody>
      </p:sp>
      <p:grpSp>
        <p:nvGrpSpPr>
          <p:cNvPr id="3" name="Group 3"/>
          <p:cNvGrpSpPr/>
          <p:nvPr/>
        </p:nvGrpSpPr>
        <p:grpSpPr>
          <a:xfrm rot="5400000">
            <a:off x="-4527" y="-252072"/>
            <a:ext cx="10706309" cy="10791145"/>
            <a:chOff x="0" y="0"/>
            <a:chExt cx="2448171" cy="2467570"/>
          </a:xfrm>
        </p:grpSpPr>
        <p:sp>
          <p:nvSpPr>
            <p:cNvPr id="4" name="Freeform 4"/>
            <p:cNvSpPr/>
            <p:nvPr/>
          </p:nvSpPr>
          <p:spPr>
            <a:xfrm>
              <a:off x="0" y="0"/>
              <a:ext cx="2448171" cy="2467570"/>
            </a:xfrm>
            <a:custGeom>
              <a:avLst/>
              <a:gdLst/>
              <a:ahLst/>
              <a:cxnLst/>
              <a:rect l="l" t="t" r="r" b="b"/>
              <a:pathLst>
                <a:path w="2448171" h="2467570">
                  <a:moveTo>
                    <a:pt x="1224086" y="0"/>
                  </a:moveTo>
                  <a:lnTo>
                    <a:pt x="2448171" y="2467570"/>
                  </a:lnTo>
                  <a:lnTo>
                    <a:pt x="0" y="2467570"/>
                  </a:lnTo>
                  <a:lnTo>
                    <a:pt x="1224086" y="0"/>
                  </a:lnTo>
                  <a:close/>
                </a:path>
              </a:pathLst>
            </a:custGeom>
            <a:gradFill rotWithShape="1">
              <a:gsLst>
                <a:gs pos="0">
                  <a:srgbClr val="6AD572">
                    <a:alpha val="0"/>
                  </a:srgbClr>
                </a:gs>
                <a:gs pos="50000">
                  <a:srgbClr val="6AD572">
                    <a:alpha val="0"/>
                  </a:srgbClr>
                </a:gs>
                <a:gs pos="100000">
                  <a:srgbClr val="6AD572">
                    <a:alpha val="30500"/>
                  </a:srgbClr>
                </a:gs>
              </a:gsLst>
              <a:lin ang="5400000"/>
            </a:gradFill>
          </p:spPr>
          <p:txBody>
            <a:bodyPr/>
            <a:lstStyle/>
            <a:p>
              <a:endParaRPr lang="fr-FR"/>
            </a:p>
          </p:txBody>
        </p:sp>
        <p:sp>
          <p:nvSpPr>
            <p:cNvPr id="5" name="TextBox 5"/>
            <p:cNvSpPr txBox="1"/>
            <p:nvPr/>
          </p:nvSpPr>
          <p:spPr>
            <a:xfrm>
              <a:off x="382527" y="1088508"/>
              <a:ext cx="1683118" cy="1202808"/>
            </a:xfrm>
            <a:prstGeom prst="rect">
              <a:avLst/>
            </a:prstGeom>
          </p:spPr>
          <p:txBody>
            <a:bodyPr lIns="50800" tIns="50800" rIns="50800" bIns="50800" rtlCol="0" anchor="ctr"/>
            <a:lstStyle/>
            <a:p>
              <a:pPr algn="ctr">
                <a:lnSpc>
                  <a:spcPts val="2488"/>
                </a:lnSpc>
              </a:pPr>
              <a:endParaRPr/>
            </a:p>
          </p:txBody>
        </p:sp>
      </p:grpSp>
      <p:sp>
        <p:nvSpPr>
          <p:cNvPr id="6" name="Freeform 6"/>
          <p:cNvSpPr/>
          <p:nvPr/>
        </p:nvSpPr>
        <p:spPr>
          <a:xfrm>
            <a:off x="6226592" y="542925"/>
            <a:ext cx="5075695" cy="10151390"/>
          </a:xfrm>
          <a:custGeom>
            <a:avLst/>
            <a:gdLst/>
            <a:ahLst/>
            <a:cxnLst/>
            <a:rect l="l" t="t" r="r" b="b"/>
            <a:pathLst>
              <a:path w="5075695" h="10151390">
                <a:moveTo>
                  <a:pt x="0" y="0"/>
                </a:moveTo>
                <a:lnTo>
                  <a:pt x="5075696" y="0"/>
                </a:lnTo>
                <a:lnTo>
                  <a:pt x="5075696" y="10151390"/>
                </a:lnTo>
                <a:lnTo>
                  <a:pt x="0" y="10151390"/>
                </a:lnTo>
                <a:lnTo>
                  <a:pt x="0" y="0"/>
                </a:lnTo>
                <a:close/>
              </a:path>
            </a:pathLst>
          </a:custGeom>
          <a:blipFill>
            <a:blip r:embed="rId3">
              <a:alphaModFix amt="24000"/>
            </a:blip>
            <a:stretch>
              <a:fillRect/>
            </a:stretch>
          </a:blipFill>
          <a:ln cap="sq">
            <a:noFill/>
            <a:prstDash val="solid"/>
            <a:miter/>
          </a:ln>
        </p:spPr>
        <p:txBody>
          <a:bodyPr/>
          <a:lstStyle/>
          <a:p>
            <a:endParaRPr lang="fr-FR"/>
          </a:p>
        </p:txBody>
      </p:sp>
      <p:sp>
        <p:nvSpPr>
          <p:cNvPr id="7" name="Freeform 7"/>
          <p:cNvSpPr/>
          <p:nvPr/>
        </p:nvSpPr>
        <p:spPr>
          <a:xfrm>
            <a:off x="9789297" y="542925"/>
            <a:ext cx="5075695" cy="10151390"/>
          </a:xfrm>
          <a:custGeom>
            <a:avLst/>
            <a:gdLst/>
            <a:ahLst/>
            <a:cxnLst/>
            <a:rect l="l" t="t" r="r" b="b"/>
            <a:pathLst>
              <a:path w="5075695" h="10151390">
                <a:moveTo>
                  <a:pt x="0" y="0"/>
                </a:moveTo>
                <a:lnTo>
                  <a:pt x="5075695" y="0"/>
                </a:lnTo>
                <a:lnTo>
                  <a:pt x="5075695" y="10151390"/>
                </a:lnTo>
                <a:lnTo>
                  <a:pt x="0" y="10151390"/>
                </a:lnTo>
                <a:lnTo>
                  <a:pt x="0" y="0"/>
                </a:lnTo>
                <a:close/>
              </a:path>
            </a:pathLst>
          </a:custGeom>
          <a:blipFill>
            <a:blip r:embed="rId4">
              <a:alphaModFix amt="24000"/>
            </a:blip>
            <a:stretch>
              <a:fillRect/>
            </a:stretch>
          </a:blipFill>
          <a:ln cap="sq">
            <a:noFill/>
            <a:prstDash val="solid"/>
            <a:miter/>
          </a:ln>
        </p:spPr>
        <p:txBody>
          <a:bodyPr/>
          <a:lstStyle/>
          <a:p>
            <a:endParaRPr lang="fr-FR"/>
          </a:p>
        </p:txBody>
      </p:sp>
      <p:sp>
        <p:nvSpPr>
          <p:cNvPr id="8" name="Freeform 8"/>
          <p:cNvSpPr/>
          <p:nvPr/>
        </p:nvSpPr>
        <p:spPr>
          <a:xfrm>
            <a:off x="14081429" y="1315128"/>
            <a:ext cx="3150599" cy="7876497"/>
          </a:xfrm>
          <a:custGeom>
            <a:avLst/>
            <a:gdLst/>
            <a:ahLst/>
            <a:cxnLst/>
            <a:rect l="l" t="t" r="r" b="b"/>
            <a:pathLst>
              <a:path w="3150599" h="7876497">
                <a:moveTo>
                  <a:pt x="0" y="0"/>
                </a:moveTo>
                <a:lnTo>
                  <a:pt x="3150599" y="0"/>
                </a:lnTo>
                <a:lnTo>
                  <a:pt x="3150599" y="7876497"/>
                </a:lnTo>
                <a:lnTo>
                  <a:pt x="0" y="7876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9" name="Freeform 9"/>
          <p:cNvSpPr/>
          <p:nvPr/>
        </p:nvSpPr>
        <p:spPr>
          <a:xfrm>
            <a:off x="6810009" y="1315128"/>
            <a:ext cx="3938248" cy="7876497"/>
          </a:xfrm>
          <a:custGeom>
            <a:avLst/>
            <a:gdLst/>
            <a:ahLst/>
            <a:cxnLst/>
            <a:rect l="l" t="t" r="r" b="b"/>
            <a:pathLst>
              <a:path w="3938248" h="7876497">
                <a:moveTo>
                  <a:pt x="0" y="0"/>
                </a:moveTo>
                <a:lnTo>
                  <a:pt x="3938248" y="0"/>
                </a:lnTo>
                <a:lnTo>
                  <a:pt x="3938248" y="7876497"/>
                </a:lnTo>
                <a:lnTo>
                  <a:pt x="0" y="7876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0" name="Freeform 10"/>
          <p:cNvSpPr/>
          <p:nvPr/>
        </p:nvSpPr>
        <p:spPr>
          <a:xfrm>
            <a:off x="10383605" y="1315128"/>
            <a:ext cx="3938248" cy="7876497"/>
          </a:xfrm>
          <a:custGeom>
            <a:avLst/>
            <a:gdLst/>
            <a:ahLst/>
            <a:cxnLst/>
            <a:rect l="l" t="t" r="r" b="b"/>
            <a:pathLst>
              <a:path w="3938248" h="7876497">
                <a:moveTo>
                  <a:pt x="0" y="0"/>
                </a:moveTo>
                <a:lnTo>
                  <a:pt x="3938248" y="0"/>
                </a:lnTo>
                <a:lnTo>
                  <a:pt x="3938248" y="7876497"/>
                </a:lnTo>
                <a:lnTo>
                  <a:pt x="0" y="7876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1" name="Freeform 11"/>
          <p:cNvSpPr/>
          <p:nvPr/>
        </p:nvSpPr>
        <p:spPr>
          <a:xfrm>
            <a:off x="14081429" y="1194728"/>
            <a:ext cx="3150599" cy="7876497"/>
          </a:xfrm>
          <a:custGeom>
            <a:avLst/>
            <a:gdLst/>
            <a:ahLst/>
            <a:cxnLst/>
            <a:rect l="l" t="t" r="r" b="b"/>
            <a:pathLst>
              <a:path w="3150599" h="7876497">
                <a:moveTo>
                  <a:pt x="0" y="0"/>
                </a:moveTo>
                <a:lnTo>
                  <a:pt x="3150599" y="0"/>
                </a:lnTo>
                <a:lnTo>
                  <a:pt x="3150599" y="7876497"/>
                </a:lnTo>
                <a:lnTo>
                  <a:pt x="0" y="7876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2" name="Freeform 12"/>
          <p:cNvSpPr/>
          <p:nvPr/>
        </p:nvSpPr>
        <p:spPr>
          <a:xfrm>
            <a:off x="6810009" y="1194728"/>
            <a:ext cx="3938248" cy="7876497"/>
          </a:xfrm>
          <a:custGeom>
            <a:avLst/>
            <a:gdLst/>
            <a:ahLst/>
            <a:cxnLst/>
            <a:rect l="l" t="t" r="r" b="b"/>
            <a:pathLst>
              <a:path w="3938248" h="7876497">
                <a:moveTo>
                  <a:pt x="0" y="0"/>
                </a:moveTo>
                <a:lnTo>
                  <a:pt x="3938248" y="0"/>
                </a:lnTo>
                <a:lnTo>
                  <a:pt x="3938248" y="7876497"/>
                </a:lnTo>
                <a:lnTo>
                  <a:pt x="0" y="7876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13" name="Freeform 13"/>
          <p:cNvSpPr/>
          <p:nvPr/>
        </p:nvSpPr>
        <p:spPr>
          <a:xfrm>
            <a:off x="10383605" y="1194728"/>
            <a:ext cx="3938248" cy="7876497"/>
          </a:xfrm>
          <a:custGeom>
            <a:avLst/>
            <a:gdLst/>
            <a:ahLst/>
            <a:cxnLst/>
            <a:rect l="l" t="t" r="r" b="b"/>
            <a:pathLst>
              <a:path w="3938248" h="7876497">
                <a:moveTo>
                  <a:pt x="0" y="0"/>
                </a:moveTo>
                <a:lnTo>
                  <a:pt x="3938248" y="0"/>
                </a:lnTo>
                <a:lnTo>
                  <a:pt x="3938248" y="7876497"/>
                </a:lnTo>
                <a:lnTo>
                  <a:pt x="0" y="78764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14" name="Freeform 14"/>
          <p:cNvSpPr/>
          <p:nvPr/>
        </p:nvSpPr>
        <p:spPr>
          <a:xfrm>
            <a:off x="7801615" y="1810914"/>
            <a:ext cx="1189985" cy="1239567"/>
          </a:xfrm>
          <a:custGeom>
            <a:avLst/>
            <a:gdLst/>
            <a:ahLst/>
            <a:cxnLst/>
            <a:rect l="l" t="t" r="r" b="b"/>
            <a:pathLst>
              <a:path w="1189985" h="1239567">
                <a:moveTo>
                  <a:pt x="0" y="0"/>
                </a:moveTo>
                <a:lnTo>
                  <a:pt x="1189985" y="0"/>
                </a:lnTo>
                <a:lnTo>
                  <a:pt x="1189985" y="1239568"/>
                </a:lnTo>
                <a:lnTo>
                  <a:pt x="0" y="123956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grpSp>
        <p:nvGrpSpPr>
          <p:cNvPr id="15" name="Group 15"/>
          <p:cNvGrpSpPr/>
          <p:nvPr/>
        </p:nvGrpSpPr>
        <p:grpSpPr>
          <a:xfrm>
            <a:off x="7537412" y="2284872"/>
            <a:ext cx="1642285" cy="1276677"/>
            <a:chOff x="0" y="0"/>
            <a:chExt cx="264494" cy="205612"/>
          </a:xfrm>
        </p:grpSpPr>
        <p:sp>
          <p:nvSpPr>
            <p:cNvPr id="16" name="Freeform 16"/>
            <p:cNvSpPr/>
            <p:nvPr/>
          </p:nvSpPr>
          <p:spPr>
            <a:xfrm>
              <a:off x="0" y="0"/>
              <a:ext cx="264494" cy="205612"/>
            </a:xfrm>
            <a:custGeom>
              <a:avLst/>
              <a:gdLst/>
              <a:ahLst/>
              <a:cxnLst/>
              <a:rect l="l" t="t" r="r" b="b"/>
              <a:pathLst>
                <a:path w="264494" h="205612">
                  <a:moveTo>
                    <a:pt x="0" y="0"/>
                  </a:moveTo>
                  <a:lnTo>
                    <a:pt x="264494" y="0"/>
                  </a:lnTo>
                  <a:lnTo>
                    <a:pt x="264494" y="205612"/>
                  </a:lnTo>
                  <a:lnTo>
                    <a:pt x="0" y="205612"/>
                  </a:lnTo>
                  <a:close/>
                </a:path>
              </a:pathLst>
            </a:custGeom>
            <a:gradFill rotWithShape="1">
              <a:gsLst>
                <a:gs pos="0">
                  <a:srgbClr val="FFFFFF">
                    <a:alpha val="0"/>
                  </a:srgbClr>
                </a:gs>
                <a:gs pos="50000">
                  <a:srgbClr val="FCFDFE">
                    <a:alpha val="100000"/>
                  </a:srgbClr>
                </a:gs>
                <a:gs pos="100000">
                  <a:srgbClr val="FCFDFE">
                    <a:alpha val="100000"/>
                  </a:srgbClr>
                </a:gs>
              </a:gsLst>
              <a:lin ang="5400000"/>
            </a:gradFill>
          </p:spPr>
          <p:txBody>
            <a:bodyPr/>
            <a:lstStyle/>
            <a:p>
              <a:endParaRPr lang="fr-FR"/>
            </a:p>
          </p:txBody>
        </p:sp>
        <p:sp>
          <p:nvSpPr>
            <p:cNvPr id="17" name="TextBox 17"/>
            <p:cNvSpPr txBox="1"/>
            <p:nvPr/>
          </p:nvSpPr>
          <p:spPr>
            <a:xfrm>
              <a:off x="0" y="-57150"/>
              <a:ext cx="264494" cy="262762"/>
            </a:xfrm>
            <a:prstGeom prst="rect">
              <a:avLst/>
            </a:prstGeom>
          </p:spPr>
          <p:txBody>
            <a:bodyPr lIns="50800" tIns="50800" rIns="50800" bIns="50800" rtlCol="0" anchor="ctr"/>
            <a:lstStyle/>
            <a:p>
              <a:pPr algn="ctr">
                <a:lnSpc>
                  <a:spcPts val="2488"/>
                </a:lnSpc>
              </a:pPr>
              <a:endParaRPr/>
            </a:p>
          </p:txBody>
        </p:sp>
      </p:grpSp>
      <p:sp>
        <p:nvSpPr>
          <p:cNvPr id="18" name="Freeform 18"/>
          <p:cNvSpPr/>
          <p:nvPr/>
        </p:nvSpPr>
        <p:spPr>
          <a:xfrm>
            <a:off x="11440061" y="1800825"/>
            <a:ext cx="1239582" cy="1122385"/>
          </a:xfrm>
          <a:custGeom>
            <a:avLst/>
            <a:gdLst/>
            <a:ahLst/>
            <a:cxnLst/>
            <a:rect l="l" t="t" r="r" b="b"/>
            <a:pathLst>
              <a:path w="1239582" h="1122385">
                <a:moveTo>
                  <a:pt x="0" y="0"/>
                </a:moveTo>
                <a:lnTo>
                  <a:pt x="1239582" y="0"/>
                </a:lnTo>
                <a:lnTo>
                  <a:pt x="1239582" y="1122386"/>
                </a:lnTo>
                <a:lnTo>
                  <a:pt x="0" y="112238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a:p>
        </p:txBody>
      </p:sp>
      <p:grpSp>
        <p:nvGrpSpPr>
          <p:cNvPr id="19" name="Group 19"/>
          <p:cNvGrpSpPr/>
          <p:nvPr/>
        </p:nvGrpSpPr>
        <p:grpSpPr>
          <a:xfrm>
            <a:off x="11238709" y="2147561"/>
            <a:ext cx="1642285" cy="1276677"/>
            <a:chOff x="0" y="0"/>
            <a:chExt cx="264494" cy="205612"/>
          </a:xfrm>
        </p:grpSpPr>
        <p:sp>
          <p:nvSpPr>
            <p:cNvPr id="20" name="Freeform 20"/>
            <p:cNvSpPr/>
            <p:nvPr/>
          </p:nvSpPr>
          <p:spPr>
            <a:xfrm>
              <a:off x="0" y="0"/>
              <a:ext cx="264494" cy="205612"/>
            </a:xfrm>
            <a:custGeom>
              <a:avLst/>
              <a:gdLst/>
              <a:ahLst/>
              <a:cxnLst/>
              <a:rect l="l" t="t" r="r" b="b"/>
              <a:pathLst>
                <a:path w="264494" h="205612">
                  <a:moveTo>
                    <a:pt x="0" y="0"/>
                  </a:moveTo>
                  <a:lnTo>
                    <a:pt x="264494" y="0"/>
                  </a:lnTo>
                  <a:lnTo>
                    <a:pt x="264494" y="205612"/>
                  </a:lnTo>
                  <a:lnTo>
                    <a:pt x="0" y="205612"/>
                  </a:lnTo>
                  <a:close/>
                </a:path>
              </a:pathLst>
            </a:custGeom>
            <a:gradFill rotWithShape="1">
              <a:gsLst>
                <a:gs pos="0">
                  <a:srgbClr val="FFFFFF">
                    <a:alpha val="0"/>
                  </a:srgbClr>
                </a:gs>
                <a:gs pos="50000">
                  <a:srgbClr val="FCFDFE">
                    <a:alpha val="100000"/>
                  </a:srgbClr>
                </a:gs>
                <a:gs pos="100000">
                  <a:srgbClr val="FCFDFE">
                    <a:alpha val="100000"/>
                  </a:srgbClr>
                </a:gs>
              </a:gsLst>
              <a:lin ang="5400000"/>
            </a:gradFill>
          </p:spPr>
          <p:txBody>
            <a:bodyPr/>
            <a:lstStyle/>
            <a:p>
              <a:endParaRPr lang="fr-FR"/>
            </a:p>
          </p:txBody>
        </p:sp>
        <p:sp>
          <p:nvSpPr>
            <p:cNvPr id="21" name="TextBox 21"/>
            <p:cNvSpPr txBox="1"/>
            <p:nvPr/>
          </p:nvSpPr>
          <p:spPr>
            <a:xfrm>
              <a:off x="0" y="-57150"/>
              <a:ext cx="264494" cy="262762"/>
            </a:xfrm>
            <a:prstGeom prst="rect">
              <a:avLst/>
            </a:prstGeom>
          </p:spPr>
          <p:txBody>
            <a:bodyPr lIns="50800" tIns="50800" rIns="50800" bIns="50800" rtlCol="0" anchor="ctr"/>
            <a:lstStyle/>
            <a:p>
              <a:pPr algn="ctr">
                <a:lnSpc>
                  <a:spcPts val="2488"/>
                </a:lnSpc>
              </a:pPr>
              <a:endParaRPr/>
            </a:p>
          </p:txBody>
        </p:sp>
      </p:grpSp>
      <p:sp>
        <p:nvSpPr>
          <p:cNvPr id="22" name="Freeform 22"/>
          <p:cNvSpPr/>
          <p:nvPr/>
        </p:nvSpPr>
        <p:spPr>
          <a:xfrm>
            <a:off x="15099643" y="1691618"/>
            <a:ext cx="1435757" cy="1435757"/>
          </a:xfrm>
          <a:custGeom>
            <a:avLst/>
            <a:gdLst/>
            <a:ahLst/>
            <a:cxnLst/>
            <a:rect l="l" t="t" r="r" b="b"/>
            <a:pathLst>
              <a:path w="1435757" h="1435757">
                <a:moveTo>
                  <a:pt x="0" y="0"/>
                </a:moveTo>
                <a:lnTo>
                  <a:pt x="1435757" y="0"/>
                </a:lnTo>
                <a:lnTo>
                  <a:pt x="1435757" y="1435757"/>
                </a:lnTo>
                <a:lnTo>
                  <a:pt x="0" y="143575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fr-FR"/>
          </a:p>
        </p:txBody>
      </p:sp>
      <p:grpSp>
        <p:nvGrpSpPr>
          <p:cNvPr id="23" name="Group 23"/>
          <p:cNvGrpSpPr/>
          <p:nvPr/>
        </p:nvGrpSpPr>
        <p:grpSpPr>
          <a:xfrm>
            <a:off x="14930836" y="2147561"/>
            <a:ext cx="1642285" cy="1276677"/>
            <a:chOff x="0" y="0"/>
            <a:chExt cx="264494" cy="205612"/>
          </a:xfrm>
        </p:grpSpPr>
        <p:sp>
          <p:nvSpPr>
            <p:cNvPr id="24" name="Freeform 24"/>
            <p:cNvSpPr/>
            <p:nvPr/>
          </p:nvSpPr>
          <p:spPr>
            <a:xfrm>
              <a:off x="0" y="0"/>
              <a:ext cx="264494" cy="205612"/>
            </a:xfrm>
            <a:custGeom>
              <a:avLst/>
              <a:gdLst/>
              <a:ahLst/>
              <a:cxnLst/>
              <a:rect l="l" t="t" r="r" b="b"/>
              <a:pathLst>
                <a:path w="264494" h="205612">
                  <a:moveTo>
                    <a:pt x="0" y="0"/>
                  </a:moveTo>
                  <a:lnTo>
                    <a:pt x="264494" y="0"/>
                  </a:lnTo>
                  <a:lnTo>
                    <a:pt x="264494" y="205612"/>
                  </a:lnTo>
                  <a:lnTo>
                    <a:pt x="0" y="205612"/>
                  </a:lnTo>
                  <a:close/>
                </a:path>
              </a:pathLst>
            </a:custGeom>
            <a:gradFill rotWithShape="1">
              <a:gsLst>
                <a:gs pos="0">
                  <a:srgbClr val="FFFFFF">
                    <a:alpha val="0"/>
                  </a:srgbClr>
                </a:gs>
                <a:gs pos="50000">
                  <a:srgbClr val="FCFDFE">
                    <a:alpha val="100000"/>
                  </a:srgbClr>
                </a:gs>
                <a:gs pos="100000">
                  <a:srgbClr val="FCFDFE">
                    <a:alpha val="100000"/>
                  </a:srgbClr>
                </a:gs>
              </a:gsLst>
              <a:lin ang="5400000"/>
            </a:gradFill>
          </p:spPr>
          <p:txBody>
            <a:bodyPr/>
            <a:lstStyle/>
            <a:p>
              <a:endParaRPr lang="fr-FR"/>
            </a:p>
          </p:txBody>
        </p:sp>
        <p:sp>
          <p:nvSpPr>
            <p:cNvPr id="25" name="TextBox 25"/>
            <p:cNvSpPr txBox="1"/>
            <p:nvPr/>
          </p:nvSpPr>
          <p:spPr>
            <a:xfrm>
              <a:off x="0" y="-57150"/>
              <a:ext cx="264494" cy="262762"/>
            </a:xfrm>
            <a:prstGeom prst="rect">
              <a:avLst/>
            </a:prstGeom>
          </p:spPr>
          <p:txBody>
            <a:bodyPr lIns="50800" tIns="50800" rIns="50800" bIns="50800" rtlCol="0" anchor="ctr"/>
            <a:lstStyle/>
            <a:p>
              <a:pPr algn="ctr">
                <a:lnSpc>
                  <a:spcPts val="2488"/>
                </a:lnSpc>
              </a:pPr>
              <a:endParaRPr/>
            </a:p>
          </p:txBody>
        </p:sp>
      </p:grpSp>
      <p:sp>
        <p:nvSpPr>
          <p:cNvPr id="26" name="TextBox 26"/>
          <p:cNvSpPr txBox="1"/>
          <p:nvPr/>
        </p:nvSpPr>
        <p:spPr>
          <a:xfrm>
            <a:off x="1752600" y="4540907"/>
            <a:ext cx="4343400" cy="742126"/>
          </a:xfrm>
          <a:prstGeom prst="rect">
            <a:avLst/>
          </a:prstGeom>
        </p:spPr>
        <p:txBody>
          <a:bodyPr wrap="square" lIns="0" tIns="0" rIns="0" bIns="0" rtlCol="0" anchor="t">
            <a:spAutoFit/>
          </a:bodyPr>
          <a:lstStyle/>
          <a:p>
            <a:pPr algn="ctr">
              <a:lnSpc>
                <a:spcPts val="5625"/>
              </a:lnSpc>
            </a:pPr>
            <a:r>
              <a:rPr lang="en-US" sz="5400" b="1" dirty="0">
                <a:gradFill>
                  <a:gsLst>
                    <a:gs pos="0">
                      <a:srgbClr val="6AD572">
                        <a:alpha val="100000"/>
                      </a:srgbClr>
                    </a:gs>
                    <a:gs pos="5000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Problematics</a:t>
            </a:r>
          </a:p>
        </p:txBody>
      </p:sp>
      <p:sp>
        <p:nvSpPr>
          <p:cNvPr id="27" name="TextBox 27"/>
          <p:cNvSpPr txBox="1"/>
          <p:nvPr/>
        </p:nvSpPr>
        <p:spPr>
          <a:xfrm>
            <a:off x="7029450" y="3136900"/>
            <a:ext cx="2664597" cy="519642"/>
          </a:xfrm>
          <a:prstGeom prst="rect">
            <a:avLst/>
          </a:prstGeom>
        </p:spPr>
        <p:txBody>
          <a:bodyPr lIns="0" tIns="0" rIns="0" bIns="0" rtlCol="0" anchor="t">
            <a:spAutoFit/>
          </a:bodyPr>
          <a:lstStyle/>
          <a:p>
            <a:pPr algn="ctr">
              <a:lnSpc>
                <a:spcPts val="4083"/>
              </a:lnSpc>
            </a:pPr>
            <a:r>
              <a:rPr lang="en-US" sz="3499">
                <a:solidFill>
                  <a:srgbClr val="041F60"/>
                </a:solidFill>
                <a:latin typeface="Helvetica Now Display"/>
                <a:ea typeface="Helvetica Now Display"/>
                <a:cs typeface="Helvetica Now Display"/>
                <a:sym typeface="Helvetica Now Display"/>
              </a:rPr>
              <a:t>01</a:t>
            </a:r>
          </a:p>
        </p:txBody>
      </p:sp>
      <p:sp>
        <p:nvSpPr>
          <p:cNvPr id="28" name="TextBox 28"/>
          <p:cNvSpPr txBox="1"/>
          <p:nvPr/>
        </p:nvSpPr>
        <p:spPr>
          <a:xfrm>
            <a:off x="10727553" y="3169180"/>
            <a:ext cx="2664597" cy="519640"/>
          </a:xfrm>
          <a:prstGeom prst="rect">
            <a:avLst/>
          </a:prstGeom>
        </p:spPr>
        <p:txBody>
          <a:bodyPr lIns="0" tIns="0" rIns="0" bIns="0" rtlCol="0" anchor="t">
            <a:spAutoFit/>
          </a:bodyPr>
          <a:lstStyle/>
          <a:p>
            <a:pPr marL="0" lvl="0" indent="0" algn="ctr">
              <a:lnSpc>
                <a:spcPts val="4083"/>
              </a:lnSpc>
              <a:spcBef>
                <a:spcPct val="0"/>
              </a:spcBef>
            </a:pPr>
            <a:r>
              <a:rPr lang="en-US" sz="3499" u="none" strike="noStrike">
                <a:solidFill>
                  <a:srgbClr val="041F60"/>
                </a:solidFill>
                <a:latin typeface="Helvetica Now Display"/>
                <a:ea typeface="Helvetica Now Display"/>
                <a:cs typeface="Helvetica Now Display"/>
                <a:sym typeface="Helvetica Now Display"/>
              </a:rPr>
              <a:t>02</a:t>
            </a:r>
          </a:p>
        </p:txBody>
      </p:sp>
      <p:sp>
        <p:nvSpPr>
          <p:cNvPr id="29" name="TextBox 29"/>
          <p:cNvSpPr txBox="1"/>
          <p:nvPr/>
        </p:nvSpPr>
        <p:spPr>
          <a:xfrm>
            <a:off x="14419680" y="3169180"/>
            <a:ext cx="2664597" cy="519640"/>
          </a:xfrm>
          <a:prstGeom prst="rect">
            <a:avLst/>
          </a:prstGeom>
        </p:spPr>
        <p:txBody>
          <a:bodyPr lIns="0" tIns="0" rIns="0" bIns="0" rtlCol="0" anchor="t">
            <a:spAutoFit/>
          </a:bodyPr>
          <a:lstStyle/>
          <a:p>
            <a:pPr marL="0" lvl="0" indent="0" algn="ctr">
              <a:lnSpc>
                <a:spcPts val="4083"/>
              </a:lnSpc>
              <a:spcBef>
                <a:spcPct val="0"/>
              </a:spcBef>
            </a:pPr>
            <a:r>
              <a:rPr lang="en-US" sz="3499" u="none" strike="noStrike">
                <a:solidFill>
                  <a:srgbClr val="041F60"/>
                </a:solidFill>
                <a:latin typeface="Helvetica Now Display"/>
                <a:ea typeface="Helvetica Now Display"/>
                <a:cs typeface="Helvetica Now Display"/>
                <a:sym typeface="Helvetica Now Display"/>
              </a:rPr>
              <a:t>03</a:t>
            </a:r>
          </a:p>
        </p:txBody>
      </p:sp>
      <p:sp>
        <p:nvSpPr>
          <p:cNvPr id="30" name="TextBox 30"/>
          <p:cNvSpPr txBox="1"/>
          <p:nvPr/>
        </p:nvSpPr>
        <p:spPr>
          <a:xfrm>
            <a:off x="7231291" y="3833528"/>
            <a:ext cx="2360972" cy="864147"/>
          </a:xfrm>
          <a:prstGeom prst="rect">
            <a:avLst/>
          </a:prstGeom>
        </p:spPr>
        <p:txBody>
          <a:bodyPr lIns="0" tIns="0" rIns="0" bIns="0" rtlCol="0" anchor="t">
            <a:spAutoFit/>
          </a:bodyPr>
          <a:lstStyle/>
          <a:p>
            <a:pPr algn="ctr">
              <a:lnSpc>
                <a:spcPts val="2262"/>
              </a:lnSpc>
            </a:pPr>
            <a:r>
              <a:rPr lang="en-US" sz="1930" b="1" dirty="0">
                <a:solidFill>
                  <a:srgbClr val="041F60"/>
                </a:solidFill>
                <a:latin typeface="Helvetica Now Display Bold"/>
                <a:ea typeface="Helvetica Now Display Bold"/>
                <a:cs typeface="Helvetica Now Display Bold"/>
                <a:sym typeface="Helvetica Now Display Bold"/>
              </a:rPr>
              <a:t>How do plan prices vary across states and coverage levels?</a:t>
            </a:r>
          </a:p>
        </p:txBody>
      </p:sp>
      <p:sp>
        <p:nvSpPr>
          <p:cNvPr id="31" name="TextBox 31"/>
          <p:cNvSpPr txBox="1"/>
          <p:nvPr/>
        </p:nvSpPr>
        <p:spPr>
          <a:xfrm>
            <a:off x="10837215" y="3833313"/>
            <a:ext cx="2337512" cy="864362"/>
          </a:xfrm>
          <a:prstGeom prst="rect">
            <a:avLst/>
          </a:prstGeom>
        </p:spPr>
        <p:txBody>
          <a:bodyPr lIns="0" tIns="0" rIns="0" bIns="0" rtlCol="0" anchor="t">
            <a:spAutoFit/>
          </a:bodyPr>
          <a:lstStyle/>
          <a:p>
            <a:pPr algn="ctr">
              <a:lnSpc>
                <a:spcPts val="2261"/>
              </a:lnSpc>
            </a:pPr>
            <a:r>
              <a:rPr lang="en-US" sz="1930" b="1" dirty="0">
                <a:solidFill>
                  <a:srgbClr val="041F60"/>
                </a:solidFill>
                <a:latin typeface="Helvetica Now Display Bold"/>
                <a:ea typeface="Helvetica Now Display Bold"/>
                <a:cs typeface="Helvetica Now Display Bold"/>
                <a:sym typeface="Helvetica Now Display Bold"/>
              </a:rPr>
              <a:t>Which states offer the most affordable health plans?</a:t>
            </a:r>
          </a:p>
        </p:txBody>
      </p:sp>
      <p:sp>
        <p:nvSpPr>
          <p:cNvPr id="32" name="TextBox 32"/>
          <p:cNvSpPr txBox="1"/>
          <p:nvPr/>
        </p:nvSpPr>
        <p:spPr>
          <a:xfrm>
            <a:off x="14205635" y="3833313"/>
            <a:ext cx="3026393" cy="864362"/>
          </a:xfrm>
          <a:prstGeom prst="rect">
            <a:avLst/>
          </a:prstGeom>
        </p:spPr>
        <p:txBody>
          <a:bodyPr lIns="0" tIns="0" rIns="0" bIns="0" rtlCol="0" anchor="t">
            <a:spAutoFit/>
          </a:bodyPr>
          <a:lstStyle/>
          <a:p>
            <a:pPr algn="ctr">
              <a:lnSpc>
                <a:spcPts val="2261"/>
              </a:lnSpc>
            </a:pPr>
            <a:r>
              <a:rPr lang="en-US" sz="1930" b="1" dirty="0">
                <a:solidFill>
                  <a:srgbClr val="041F60"/>
                </a:solidFill>
                <a:latin typeface="Helvetica Now Display Bold"/>
                <a:ea typeface="Helvetica Now Display Bold"/>
                <a:cs typeface="Helvetica Now Display Bold"/>
                <a:sym typeface="Helvetica Now Display Bold"/>
              </a:rPr>
              <a:t>How to predict prices based on individuals differences?</a:t>
            </a:r>
          </a:p>
        </p:txBody>
      </p:sp>
      <p:sp>
        <p:nvSpPr>
          <p:cNvPr id="33" name="TextBox 33"/>
          <p:cNvSpPr txBox="1"/>
          <p:nvPr/>
        </p:nvSpPr>
        <p:spPr>
          <a:xfrm>
            <a:off x="7381969" y="4887617"/>
            <a:ext cx="2188253" cy="3435897"/>
          </a:xfrm>
          <a:prstGeom prst="rect">
            <a:avLst/>
          </a:prstGeom>
        </p:spPr>
        <p:txBody>
          <a:bodyPr lIns="0" tIns="0" rIns="0" bIns="0" rtlCol="0" anchor="t">
            <a:spAutoFit/>
          </a:bodyPr>
          <a:lstStyle/>
          <a:p>
            <a:pPr algn="ctr">
              <a:lnSpc>
                <a:spcPts val="2262"/>
              </a:lnSpc>
            </a:pPr>
            <a:r>
              <a:rPr lang="en-US" sz="1930" dirty="0">
                <a:solidFill>
                  <a:srgbClr val="041F60"/>
                </a:solidFill>
                <a:latin typeface="Helvetica Now Display"/>
                <a:ea typeface="Helvetica Now Display"/>
                <a:cs typeface="Helvetica Now Display"/>
                <a:sym typeface="Helvetica Now Display"/>
              </a:rPr>
              <a:t>Within each state, prices also shift across coverage levels: higher levels (like Gold or Platinum) generally show higher premiums, while lower levels (like Bronze) usually stay at the lower end of the price range.</a:t>
            </a:r>
          </a:p>
        </p:txBody>
      </p:sp>
      <p:sp>
        <p:nvSpPr>
          <p:cNvPr id="34" name="TextBox 34"/>
          <p:cNvSpPr txBox="1"/>
          <p:nvPr/>
        </p:nvSpPr>
        <p:spPr>
          <a:xfrm>
            <a:off x="11092581" y="4887617"/>
            <a:ext cx="2012225" cy="3150254"/>
          </a:xfrm>
          <a:prstGeom prst="rect">
            <a:avLst/>
          </a:prstGeom>
        </p:spPr>
        <p:txBody>
          <a:bodyPr lIns="0" tIns="0" rIns="0" bIns="0" rtlCol="0" anchor="t">
            <a:spAutoFit/>
          </a:bodyPr>
          <a:lstStyle/>
          <a:p>
            <a:pPr algn="ctr">
              <a:lnSpc>
                <a:spcPts val="2261"/>
              </a:lnSpc>
            </a:pPr>
            <a:r>
              <a:rPr lang="en-US" sz="1930" dirty="0">
                <a:solidFill>
                  <a:srgbClr val="041F60"/>
                </a:solidFill>
                <a:latin typeface="Helvetica Now Display"/>
                <a:ea typeface="Helvetica Now Display"/>
                <a:cs typeface="Helvetica Now Display"/>
                <a:sym typeface="Helvetica Now Display"/>
              </a:rPr>
              <a:t>States with lower medical costs and more insurer competition tend to offer the most affordable plans.</a:t>
            </a:r>
          </a:p>
          <a:p>
            <a:pPr algn="ctr">
              <a:lnSpc>
                <a:spcPts val="2262"/>
              </a:lnSpc>
            </a:pPr>
            <a:r>
              <a:rPr lang="en-US" sz="1930" dirty="0">
                <a:solidFill>
                  <a:srgbClr val="041F60"/>
                </a:solidFill>
                <a:latin typeface="Helvetica Now Display"/>
                <a:ea typeface="Helvetica Now Display"/>
                <a:cs typeface="Helvetica Now Display"/>
                <a:sym typeface="Helvetica Now Display"/>
              </a:rPr>
              <a:t> These are often in the Midwest and some Northeastern regions.</a:t>
            </a:r>
          </a:p>
        </p:txBody>
      </p:sp>
      <p:sp>
        <p:nvSpPr>
          <p:cNvPr id="35" name="TextBox 35"/>
          <p:cNvSpPr txBox="1"/>
          <p:nvPr/>
        </p:nvSpPr>
        <p:spPr>
          <a:xfrm>
            <a:off x="14745866" y="4840550"/>
            <a:ext cx="2012225" cy="3436004"/>
          </a:xfrm>
          <a:prstGeom prst="rect">
            <a:avLst/>
          </a:prstGeom>
        </p:spPr>
        <p:txBody>
          <a:bodyPr lIns="0" tIns="0" rIns="0" bIns="0" rtlCol="0" anchor="t">
            <a:spAutoFit/>
          </a:bodyPr>
          <a:lstStyle/>
          <a:p>
            <a:pPr algn="ctr">
              <a:lnSpc>
                <a:spcPts val="2261"/>
              </a:lnSpc>
            </a:pPr>
            <a:r>
              <a:rPr lang="en-US" sz="1930" dirty="0">
                <a:solidFill>
                  <a:srgbClr val="041F60"/>
                </a:solidFill>
                <a:latin typeface="Helvetica Now Display"/>
                <a:ea typeface="Helvetica Now Display"/>
                <a:cs typeface="Helvetica Now Display"/>
                <a:sym typeface="Helvetica Now Display"/>
              </a:rPr>
              <a:t>Prices can be predicted by linking individual factors (age, state, metal level, etc.) to premiums.</a:t>
            </a:r>
          </a:p>
          <a:p>
            <a:pPr algn="ctr">
              <a:lnSpc>
                <a:spcPts val="2262"/>
              </a:lnSpc>
            </a:pPr>
            <a:r>
              <a:rPr lang="en-US" sz="1930" dirty="0">
                <a:solidFill>
                  <a:srgbClr val="041F60"/>
                </a:solidFill>
                <a:latin typeface="Helvetica Now Display"/>
                <a:ea typeface="Helvetica Now Display"/>
                <a:cs typeface="Helvetica Now Display"/>
                <a:sym typeface="Helvetica Now Display"/>
              </a:rPr>
              <a:t> A machine learning model uses these patterns to estimate the price for each person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a:off x="-692393" y="2521172"/>
            <a:ext cx="10842147" cy="3873885"/>
            <a:chOff x="0" y="-145119"/>
            <a:chExt cx="15411967" cy="5165179"/>
          </a:xfrm>
        </p:grpSpPr>
        <p:sp>
          <p:nvSpPr>
            <p:cNvPr id="3" name="Freeform 3"/>
            <p:cNvSpPr/>
            <p:nvPr/>
          </p:nvSpPr>
          <p:spPr>
            <a:xfrm>
              <a:off x="9740008" y="437494"/>
              <a:ext cx="2202996" cy="1256880"/>
            </a:xfrm>
            <a:custGeom>
              <a:avLst/>
              <a:gdLst/>
              <a:ahLst/>
              <a:cxnLst/>
              <a:rect l="l" t="t" r="r" b="b"/>
              <a:pathLst>
                <a:path w="2202996" h="1256880">
                  <a:moveTo>
                    <a:pt x="0" y="0"/>
                  </a:moveTo>
                  <a:lnTo>
                    <a:pt x="2202996" y="0"/>
                  </a:lnTo>
                  <a:lnTo>
                    <a:pt x="2202996" y="1256880"/>
                  </a:lnTo>
                  <a:lnTo>
                    <a:pt x="0" y="1256880"/>
                  </a:lnTo>
                  <a:lnTo>
                    <a:pt x="0" y="0"/>
                  </a:lnTo>
                  <a:close/>
                </a:path>
              </a:pathLst>
            </a:custGeom>
            <a:blipFill>
              <a:blip r:embed="rId2"/>
              <a:stretch>
                <a:fillRect t="-2354" b="-15517"/>
              </a:stretch>
            </a:blipFill>
          </p:spPr>
          <p:txBody>
            <a:bodyPr/>
            <a:lstStyle/>
            <a:p>
              <a:endParaRPr lang="fr-FR"/>
            </a:p>
          </p:txBody>
        </p:sp>
        <p:sp>
          <p:nvSpPr>
            <p:cNvPr id="4" name="Freeform 4"/>
            <p:cNvSpPr/>
            <p:nvPr/>
          </p:nvSpPr>
          <p:spPr>
            <a:xfrm>
              <a:off x="0" y="0"/>
              <a:ext cx="15411967" cy="5020060"/>
            </a:xfrm>
            <a:custGeom>
              <a:avLst/>
              <a:gdLst/>
              <a:ahLst/>
              <a:cxnLst/>
              <a:rect l="l" t="t" r="r" b="b"/>
              <a:pathLst>
                <a:path w="15054381" h="5020060">
                  <a:moveTo>
                    <a:pt x="0" y="0"/>
                  </a:moveTo>
                  <a:lnTo>
                    <a:pt x="15054381" y="0"/>
                  </a:lnTo>
                  <a:lnTo>
                    <a:pt x="15054381" y="5020060"/>
                  </a:lnTo>
                  <a:lnTo>
                    <a:pt x="0" y="5020060"/>
                  </a:lnTo>
                  <a:lnTo>
                    <a:pt x="0" y="0"/>
                  </a:lnTo>
                  <a:close/>
                </a:path>
              </a:pathLst>
            </a:custGeom>
            <a:blipFill>
              <a:blip r:embed="rId3">
                <a:alphaModFix amt="24000"/>
              </a:blip>
              <a:stretch>
                <a:fillRect t="-15594" b="-2860"/>
              </a:stretch>
            </a:blipFill>
          </p:spPr>
          <p:txBody>
            <a:bodyPr/>
            <a:lstStyle/>
            <a:p>
              <a:endParaRPr lang="fr-FR" dirty="0"/>
            </a:p>
          </p:txBody>
        </p:sp>
        <p:grpSp>
          <p:nvGrpSpPr>
            <p:cNvPr id="5" name="Group 5"/>
            <p:cNvGrpSpPr/>
            <p:nvPr/>
          </p:nvGrpSpPr>
          <p:grpSpPr>
            <a:xfrm>
              <a:off x="2718802" y="82498"/>
              <a:ext cx="9957670" cy="3320119"/>
              <a:chOff x="0" y="-57150"/>
              <a:chExt cx="3921487" cy="1307515"/>
            </a:xfrm>
          </p:grpSpPr>
          <p:sp>
            <p:nvSpPr>
              <p:cNvPr id="6" name="Freeform 6"/>
              <p:cNvSpPr/>
              <p:nvPr/>
            </p:nvSpPr>
            <p:spPr>
              <a:xfrm>
                <a:off x="0" y="0"/>
                <a:ext cx="3921487" cy="1250365"/>
              </a:xfrm>
              <a:custGeom>
                <a:avLst/>
                <a:gdLst/>
                <a:ahLst/>
                <a:cxnLst/>
                <a:rect l="l" t="t" r="r" b="b"/>
                <a:pathLst>
                  <a:path w="3921487" h="1250365">
                    <a:moveTo>
                      <a:pt x="29026" y="0"/>
                    </a:moveTo>
                    <a:lnTo>
                      <a:pt x="3892461" y="0"/>
                    </a:lnTo>
                    <a:cubicBezTo>
                      <a:pt x="3908492" y="0"/>
                      <a:pt x="3921487" y="12995"/>
                      <a:pt x="3921487" y="29026"/>
                    </a:cubicBezTo>
                    <a:lnTo>
                      <a:pt x="3921487" y="1221339"/>
                    </a:lnTo>
                    <a:cubicBezTo>
                      <a:pt x="3921487" y="1237370"/>
                      <a:pt x="3908492" y="1250365"/>
                      <a:pt x="3892461" y="1250365"/>
                    </a:cubicBezTo>
                    <a:lnTo>
                      <a:pt x="29026" y="1250365"/>
                    </a:lnTo>
                    <a:cubicBezTo>
                      <a:pt x="12995" y="1250365"/>
                      <a:pt x="0" y="1237370"/>
                      <a:pt x="0" y="1221339"/>
                    </a:cubicBezTo>
                    <a:lnTo>
                      <a:pt x="0" y="29026"/>
                    </a:lnTo>
                    <a:cubicBezTo>
                      <a:pt x="0" y="12995"/>
                      <a:pt x="12995" y="0"/>
                      <a:pt x="29026" y="0"/>
                    </a:cubicBezTo>
                    <a:close/>
                  </a:path>
                </a:pathLst>
              </a:custGeom>
              <a:solidFill>
                <a:srgbClr val="E9EBF4"/>
              </a:solidFill>
            </p:spPr>
            <p:txBody>
              <a:bodyPr/>
              <a:lstStyle/>
              <a:p>
                <a:endParaRPr lang="fr-FR"/>
              </a:p>
            </p:txBody>
          </p:sp>
          <p:sp>
            <p:nvSpPr>
              <p:cNvPr id="7" name="TextBox 7"/>
              <p:cNvSpPr txBox="1"/>
              <p:nvPr/>
            </p:nvSpPr>
            <p:spPr>
              <a:xfrm>
                <a:off x="0" y="-57150"/>
                <a:ext cx="3921487" cy="1307515"/>
              </a:xfrm>
              <a:prstGeom prst="rect">
                <a:avLst/>
              </a:prstGeom>
            </p:spPr>
            <p:txBody>
              <a:bodyPr lIns="50800" tIns="50800" rIns="50800" bIns="50800" rtlCol="0" anchor="ctr"/>
              <a:lstStyle/>
              <a:p>
                <a:pPr algn="ctr">
                  <a:lnSpc>
                    <a:spcPts val="2488"/>
                  </a:lnSpc>
                </a:pPr>
                <a:endParaRPr/>
              </a:p>
            </p:txBody>
          </p:sp>
        </p:grpSp>
        <p:grpSp>
          <p:nvGrpSpPr>
            <p:cNvPr id="8" name="Group 8"/>
            <p:cNvGrpSpPr/>
            <p:nvPr/>
          </p:nvGrpSpPr>
          <p:grpSpPr>
            <a:xfrm>
              <a:off x="2718802" y="-145119"/>
              <a:ext cx="9957670" cy="3547736"/>
              <a:chOff x="0" y="-57150"/>
              <a:chExt cx="3921487" cy="1397154"/>
            </a:xfrm>
          </p:grpSpPr>
          <p:sp>
            <p:nvSpPr>
              <p:cNvPr id="9" name="Freeform 9"/>
              <p:cNvSpPr/>
              <p:nvPr/>
            </p:nvSpPr>
            <p:spPr>
              <a:xfrm>
                <a:off x="0" y="0"/>
                <a:ext cx="3921487" cy="1340004"/>
              </a:xfrm>
              <a:custGeom>
                <a:avLst/>
                <a:gdLst/>
                <a:ahLst/>
                <a:cxnLst/>
                <a:rect l="l" t="t" r="r" b="b"/>
                <a:pathLst>
                  <a:path w="3921487" h="1340004">
                    <a:moveTo>
                      <a:pt x="29026" y="0"/>
                    </a:moveTo>
                    <a:lnTo>
                      <a:pt x="3892461" y="0"/>
                    </a:lnTo>
                    <a:cubicBezTo>
                      <a:pt x="3908492" y="0"/>
                      <a:pt x="3921487" y="12995"/>
                      <a:pt x="3921487" y="29026"/>
                    </a:cubicBezTo>
                    <a:lnTo>
                      <a:pt x="3921487" y="1310978"/>
                    </a:lnTo>
                    <a:cubicBezTo>
                      <a:pt x="3921487" y="1327009"/>
                      <a:pt x="3908492" y="1340004"/>
                      <a:pt x="3892461" y="1340004"/>
                    </a:cubicBezTo>
                    <a:lnTo>
                      <a:pt x="29026" y="1340004"/>
                    </a:lnTo>
                    <a:cubicBezTo>
                      <a:pt x="12995" y="1340004"/>
                      <a:pt x="0" y="1327009"/>
                      <a:pt x="0" y="1310978"/>
                    </a:cubicBezTo>
                    <a:lnTo>
                      <a:pt x="0" y="29026"/>
                    </a:lnTo>
                    <a:cubicBezTo>
                      <a:pt x="0" y="12995"/>
                      <a:pt x="12995" y="0"/>
                      <a:pt x="29026" y="0"/>
                    </a:cubicBezTo>
                    <a:close/>
                  </a:path>
                </a:pathLst>
              </a:custGeom>
              <a:solidFill>
                <a:srgbClr val="FCFDFE"/>
              </a:solidFill>
            </p:spPr>
            <p:txBody>
              <a:bodyPr/>
              <a:lstStyle/>
              <a:p>
                <a:endParaRPr lang="fr-FR"/>
              </a:p>
            </p:txBody>
          </p:sp>
          <p:sp>
            <p:nvSpPr>
              <p:cNvPr id="10" name="TextBox 10"/>
              <p:cNvSpPr txBox="1"/>
              <p:nvPr/>
            </p:nvSpPr>
            <p:spPr>
              <a:xfrm>
                <a:off x="0" y="-57150"/>
                <a:ext cx="3921487" cy="1397154"/>
              </a:xfrm>
              <a:prstGeom prst="rect">
                <a:avLst/>
              </a:prstGeom>
            </p:spPr>
            <p:txBody>
              <a:bodyPr lIns="50800" tIns="50800" rIns="50800" bIns="50800" rtlCol="0" anchor="ctr"/>
              <a:lstStyle/>
              <a:p>
                <a:pPr algn="ctr">
                  <a:lnSpc>
                    <a:spcPts val="2488"/>
                  </a:lnSpc>
                </a:pPr>
                <a:endParaRPr/>
              </a:p>
            </p:txBody>
          </p:sp>
        </p:grpSp>
        <p:grpSp>
          <p:nvGrpSpPr>
            <p:cNvPr id="11" name="Group 11"/>
            <p:cNvGrpSpPr/>
            <p:nvPr/>
          </p:nvGrpSpPr>
          <p:grpSpPr>
            <a:xfrm>
              <a:off x="9355547" y="406741"/>
              <a:ext cx="2786486" cy="2209199"/>
              <a:chOff x="0" y="-57150"/>
              <a:chExt cx="359023" cy="284642"/>
            </a:xfrm>
          </p:grpSpPr>
          <p:sp>
            <p:nvSpPr>
              <p:cNvPr id="12" name="Freeform 12"/>
              <p:cNvSpPr/>
              <p:nvPr/>
            </p:nvSpPr>
            <p:spPr>
              <a:xfrm>
                <a:off x="0" y="0"/>
                <a:ext cx="359023" cy="227492"/>
              </a:xfrm>
              <a:custGeom>
                <a:avLst/>
                <a:gdLst/>
                <a:ahLst/>
                <a:cxnLst/>
                <a:rect l="l" t="t" r="r" b="b"/>
                <a:pathLst>
                  <a:path w="359023" h="227492">
                    <a:moveTo>
                      <a:pt x="0" y="0"/>
                    </a:moveTo>
                    <a:lnTo>
                      <a:pt x="359023" y="0"/>
                    </a:lnTo>
                    <a:lnTo>
                      <a:pt x="359023" y="227492"/>
                    </a:lnTo>
                    <a:lnTo>
                      <a:pt x="0" y="227492"/>
                    </a:lnTo>
                    <a:close/>
                  </a:path>
                </a:pathLst>
              </a:custGeom>
              <a:gradFill rotWithShape="1">
                <a:gsLst>
                  <a:gs pos="0">
                    <a:srgbClr val="FFFFFF">
                      <a:alpha val="0"/>
                    </a:srgbClr>
                  </a:gs>
                  <a:gs pos="50000">
                    <a:srgbClr val="FCFDFE">
                      <a:alpha val="100000"/>
                    </a:srgbClr>
                  </a:gs>
                  <a:gs pos="100000">
                    <a:srgbClr val="FCFDFE">
                      <a:alpha val="100000"/>
                    </a:srgbClr>
                  </a:gs>
                </a:gsLst>
                <a:lin ang="5400000"/>
              </a:gradFill>
            </p:spPr>
            <p:txBody>
              <a:bodyPr/>
              <a:lstStyle/>
              <a:p>
                <a:endParaRPr lang="fr-FR"/>
              </a:p>
            </p:txBody>
          </p:sp>
          <p:sp>
            <p:nvSpPr>
              <p:cNvPr id="13" name="TextBox 13"/>
              <p:cNvSpPr txBox="1"/>
              <p:nvPr/>
            </p:nvSpPr>
            <p:spPr>
              <a:xfrm>
                <a:off x="0" y="-57150"/>
                <a:ext cx="359023" cy="284642"/>
              </a:xfrm>
              <a:prstGeom prst="rect">
                <a:avLst/>
              </a:prstGeom>
            </p:spPr>
            <p:txBody>
              <a:bodyPr lIns="50800" tIns="50800" rIns="50800" bIns="50800" rtlCol="0" anchor="ctr"/>
              <a:lstStyle/>
              <a:p>
                <a:pPr algn="ctr">
                  <a:lnSpc>
                    <a:spcPts val="2488"/>
                  </a:lnSpc>
                </a:pPr>
                <a:endParaRPr/>
              </a:p>
            </p:txBody>
          </p:sp>
        </p:grpSp>
        <p:sp>
          <p:nvSpPr>
            <p:cNvPr id="14" name="Freeform 14"/>
            <p:cNvSpPr/>
            <p:nvPr/>
          </p:nvSpPr>
          <p:spPr>
            <a:xfrm>
              <a:off x="9346698" y="624557"/>
              <a:ext cx="2360229" cy="420550"/>
            </a:xfrm>
            <a:custGeom>
              <a:avLst/>
              <a:gdLst/>
              <a:ahLst/>
              <a:cxnLst/>
              <a:rect l="l" t="t" r="r" b="b"/>
              <a:pathLst>
                <a:path w="2360229" h="420550">
                  <a:moveTo>
                    <a:pt x="0" y="0"/>
                  </a:moveTo>
                  <a:lnTo>
                    <a:pt x="2360230" y="0"/>
                  </a:lnTo>
                  <a:lnTo>
                    <a:pt x="2360230" y="420550"/>
                  </a:lnTo>
                  <a:lnTo>
                    <a:pt x="0" y="420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5" name="TextBox 15"/>
            <p:cNvSpPr txBox="1"/>
            <p:nvPr/>
          </p:nvSpPr>
          <p:spPr>
            <a:xfrm>
              <a:off x="3267234" y="624557"/>
              <a:ext cx="4985294" cy="771195"/>
            </a:xfrm>
            <a:prstGeom prst="rect">
              <a:avLst/>
            </a:prstGeom>
          </p:spPr>
          <p:txBody>
            <a:bodyPr lIns="0" tIns="0" rIns="0" bIns="0" rtlCol="0" anchor="t">
              <a:spAutoFit/>
            </a:bodyPr>
            <a:lstStyle/>
            <a:p>
              <a:pPr marL="0" lvl="0" indent="0" algn="just">
                <a:lnSpc>
                  <a:spcPts val="2262"/>
                </a:lnSpc>
                <a:spcBef>
                  <a:spcPct val="0"/>
                </a:spcBef>
              </a:pPr>
              <a:r>
                <a:rPr lang="en-US" sz="1930" b="1" u="none" strike="noStrike">
                  <a:solidFill>
                    <a:srgbClr val="041F60"/>
                  </a:solidFill>
                  <a:latin typeface="Helvetica Now Display Bold"/>
                  <a:ea typeface="Helvetica Now Display Bold"/>
                  <a:cs typeface="Helvetica Now Display Bold"/>
                  <a:sym typeface="Helvetica Now Display Bold"/>
                </a:rPr>
                <a:t>analyzing prices per metal level, and other characteristics</a:t>
              </a:r>
            </a:p>
          </p:txBody>
        </p:sp>
        <p:sp>
          <p:nvSpPr>
            <p:cNvPr id="16" name="TextBox 16"/>
            <p:cNvSpPr txBox="1"/>
            <p:nvPr/>
          </p:nvSpPr>
          <p:spPr>
            <a:xfrm>
              <a:off x="3267234" y="1440520"/>
              <a:ext cx="8082898" cy="1664476"/>
            </a:xfrm>
            <a:prstGeom prst="rect">
              <a:avLst/>
            </a:prstGeom>
          </p:spPr>
          <p:txBody>
            <a:bodyPr lIns="0" tIns="0" rIns="0" bIns="0" rtlCol="0" anchor="t">
              <a:spAutoFit/>
            </a:bodyPr>
            <a:lstStyle/>
            <a:p>
              <a:pPr marL="0" lvl="0" indent="0" algn="just">
                <a:lnSpc>
                  <a:spcPts val="1978"/>
                </a:lnSpc>
                <a:spcBef>
                  <a:spcPct val="0"/>
                </a:spcBef>
              </a:pPr>
              <a:r>
                <a:rPr lang="en-US" sz="1688" u="none" strike="noStrike">
                  <a:solidFill>
                    <a:srgbClr val="041F60"/>
                  </a:solidFill>
                  <a:latin typeface="Helvetica Now Display"/>
                  <a:ea typeface="Helvetica Now Display"/>
                  <a:cs typeface="Helvetica Now Display"/>
                  <a:sym typeface="Helvetica Now Display"/>
                </a:rPr>
                <a:t>checking how premiums change from Bronze to Platinum, since each level has different coverage and cost, comparing these prices with other characteristics—like state, age, and plan type—to see how each factor influences the final premium and identify patterns or differences across groups.</a:t>
              </a:r>
            </a:p>
          </p:txBody>
        </p:sp>
        <p:sp>
          <p:nvSpPr>
            <p:cNvPr id="17" name="TextBox 17"/>
            <p:cNvSpPr txBox="1"/>
            <p:nvPr/>
          </p:nvSpPr>
          <p:spPr>
            <a:xfrm>
              <a:off x="3267234" y="170467"/>
              <a:ext cx="1511953" cy="418846"/>
            </a:xfrm>
            <a:prstGeom prst="rect">
              <a:avLst/>
            </a:prstGeom>
          </p:spPr>
          <p:txBody>
            <a:bodyPr lIns="0" tIns="0" rIns="0" bIns="0" rtlCol="0" anchor="t">
              <a:spAutoFit/>
            </a:bodyPr>
            <a:lstStyle/>
            <a:p>
              <a:pPr algn="l">
                <a:lnSpc>
                  <a:spcPts val="2798"/>
                </a:lnSpc>
              </a:pPr>
              <a:r>
                <a:rPr lang="en-US" sz="1799">
                  <a:solidFill>
                    <a:srgbClr val="667198"/>
                  </a:solidFill>
                  <a:latin typeface="Helvetica Now Display"/>
                  <a:ea typeface="Helvetica Now Display"/>
                  <a:cs typeface="Helvetica Now Display"/>
                  <a:sym typeface="Helvetica Now Display"/>
                </a:rPr>
                <a:t>01</a:t>
              </a:r>
            </a:p>
          </p:txBody>
        </p:sp>
      </p:grpSp>
      <p:grpSp>
        <p:nvGrpSpPr>
          <p:cNvPr id="18" name="Group 18"/>
          <p:cNvGrpSpPr/>
          <p:nvPr/>
        </p:nvGrpSpPr>
        <p:grpSpPr>
          <a:xfrm>
            <a:off x="7848600" y="2537941"/>
            <a:ext cx="11526876" cy="3765045"/>
            <a:chOff x="0" y="0"/>
            <a:chExt cx="15369168" cy="5020060"/>
          </a:xfrm>
        </p:grpSpPr>
        <p:sp>
          <p:nvSpPr>
            <p:cNvPr id="19" name="Freeform 19"/>
            <p:cNvSpPr/>
            <p:nvPr/>
          </p:nvSpPr>
          <p:spPr>
            <a:xfrm>
              <a:off x="9740008" y="437494"/>
              <a:ext cx="2202996" cy="1256880"/>
            </a:xfrm>
            <a:custGeom>
              <a:avLst/>
              <a:gdLst/>
              <a:ahLst/>
              <a:cxnLst/>
              <a:rect l="l" t="t" r="r" b="b"/>
              <a:pathLst>
                <a:path w="2202996" h="1256880">
                  <a:moveTo>
                    <a:pt x="0" y="0"/>
                  </a:moveTo>
                  <a:lnTo>
                    <a:pt x="2202996" y="0"/>
                  </a:lnTo>
                  <a:lnTo>
                    <a:pt x="2202996" y="1256880"/>
                  </a:lnTo>
                  <a:lnTo>
                    <a:pt x="0" y="1256880"/>
                  </a:lnTo>
                  <a:lnTo>
                    <a:pt x="0" y="0"/>
                  </a:lnTo>
                  <a:close/>
                </a:path>
              </a:pathLst>
            </a:custGeom>
            <a:blipFill>
              <a:blip r:embed="rId2"/>
              <a:stretch>
                <a:fillRect t="-2354" b="-15517"/>
              </a:stretch>
            </a:blipFill>
          </p:spPr>
          <p:txBody>
            <a:bodyPr/>
            <a:lstStyle/>
            <a:p>
              <a:endParaRPr lang="fr-FR"/>
            </a:p>
          </p:txBody>
        </p:sp>
        <p:sp>
          <p:nvSpPr>
            <p:cNvPr id="20" name="Freeform 20"/>
            <p:cNvSpPr/>
            <p:nvPr/>
          </p:nvSpPr>
          <p:spPr>
            <a:xfrm>
              <a:off x="0" y="0"/>
              <a:ext cx="15369168" cy="5020060"/>
            </a:xfrm>
            <a:custGeom>
              <a:avLst/>
              <a:gdLst/>
              <a:ahLst/>
              <a:cxnLst/>
              <a:rect l="l" t="t" r="r" b="b"/>
              <a:pathLst>
                <a:path w="15054381" h="5020060">
                  <a:moveTo>
                    <a:pt x="0" y="0"/>
                  </a:moveTo>
                  <a:lnTo>
                    <a:pt x="15054381" y="0"/>
                  </a:lnTo>
                  <a:lnTo>
                    <a:pt x="15054381" y="5020060"/>
                  </a:lnTo>
                  <a:lnTo>
                    <a:pt x="0" y="5020060"/>
                  </a:lnTo>
                  <a:lnTo>
                    <a:pt x="0" y="0"/>
                  </a:lnTo>
                  <a:close/>
                </a:path>
              </a:pathLst>
            </a:custGeom>
            <a:blipFill>
              <a:blip r:embed="rId3">
                <a:alphaModFix amt="24000"/>
              </a:blip>
              <a:stretch>
                <a:fillRect t="-15594" b="-2860"/>
              </a:stretch>
            </a:blipFill>
          </p:spPr>
          <p:txBody>
            <a:bodyPr/>
            <a:lstStyle/>
            <a:p>
              <a:endParaRPr lang="fr-FR"/>
            </a:p>
          </p:txBody>
        </p:sp>
        <p:grpSp>
          <p:nvGrpSpPr>
            <p:cNvPr id="21" name="Group 21"/>
            <p:cNvGrpSpPr/>
            <p:nvPr/>
          </p:nvGrpSpPr>
          <p:grpSpPr>
            <a:xfrm>
              <a:off x="2718802" y="227617"/>
              <a:ext cx="9957670" cy="3175000"/>
              <a:chOff x="0" y="0"/>
              <a:chExt cx="3921487" cy="1250365"/>
            </a:xfrm>
          </p:grpSpPr>
          <p:sp>
            <p:nvSpPr>
              <p:cNvPr id="22" name="Freeform 22"/>
              <p:cNvSpPr/>
              <p:nvPr/>
            </p:nvSpPr>
            <p:spPr>
              <a:xfrm>
                <a:off x="0" y="0"/>
                <a:ext cx="3921487" cy="1250365"/>
              </a:xfrm>
              <a:custGeom>
                <a:avLst/>
                <a:gdLst/>
                <a:ahLst/>
                <a:cxnLst/>
                <a:rect l="l" t="t" r="r" b="b"/>
                <a:pathLst>
                  <a:path w="3921487" h="1250365">
                    <a:moveTo>
                      <a:pt x="29026" y="0"/>
                    </a:moveTo>
                    <a:lnTo>
                      <a:pt x="3892461" y="0"/>
                    </a:lnTo>
                    <a:cubicBezTo>
                      <a:pt x="3908492" y="0"/>
                      <a:pt x="3921487" y="12995"/>
                      <a:pt x="3921487" y="29026"/>
                    </a:cubicBezTo>
                    <a:lnTo>
                      <a:pt x="3921487" y="1221339"/>
                    </a:lnTo>
                    <a:cubicBezTo>
                      <a:pt x="3921487" y="1237370"/>
                      <a:pt x="3908492" y="1250365"/>
                      <a:pt x="3892461" y="1250365"/>
                    </a:cubicBezTo>
                    <a:lnTo>
                      <a:pt x="29026" y="1250365"/>
                    </a:lnTo>
                    <a:cubicBezTo>
                      <a:pt x="12995" y="1250365"/>
                      <a:pt x="0" y="1237370"/>
                      <a:pt x="0" y="1221339"/>
                    </a:cubicBezTo>
                    <a:lnTo>
                      <a:pt x="0" y="29026"/>
                    </a:lnTo>
                    <a:cubicBezTo>
                      <a:pt x="0" y="12995"/>
                      <a:pt x="12995" y="0"/>
                      <a:pt x="29026" y="0"/>
                    </a:cubicBezTo>
                    <a:close/>
                  </a:path>
                </a:pathLst>
              </a:custGeom>
              <a:solidFill>
                <a:srgbClr val="E9EBF4"/>
              </a:solidFill>
            </p:spPr>
            <p:txBody>
              <a:bodyPr/>
              <a:lstStyle/>
              <a:p>
                <a:endParaRPr lang="fr-FR"/>
              </a:p>
            </p:txBody>
          </p:sp>
          <p:sp>
            <p:nvSpPr>
              <p:cNvPr id="23" name="TextBox 23"/>
              <p:cNvSpPr txBox="1"/>
              <p:nvPr/>
            </p:nvSpPr>
            <p:spPr>
              <a:xfrm>
                <a:off x="0" y="-57150"/>
                <a:ext cx="3921487" cy="1307515"/>
              </a:xfrm>
              <a:prstGeom prst="rect">
                <a:avLst/>
              </a:prstGeom>
            </p:spPr>
            <p:txBody>
              <a:bodyPr lIns="50800" tIns="50800" rIns="50800" bIns="50800" rtlCol="0" anchor="ctr"/>
              <a:lstStyle/>
              <a:p>
                <a:pPr algn="ctr">
                  <a:lnSpc>
                    <a:spcPts val="2488"/>
                  </a:lnSpc>
                </a:pPr>
                <a:endParaRPr/>
              </a:p>
            </p:txBody>
          </p:sp>
        </p:grpSp>
        <p:grpSp>
          <p:nvGrpSpPr>
            <p:cNvPr id="24" name="Group 24"/>
            <p:cNvGrpSpPr/>
            <p:nvPr/>
          </p:nvGrpSpPr>
          <p:grpSpPr>
            <a:xfrm>
              <a:off x="2718802" y="0"/>
              <a:ext cx="9957670" cy="3402617"/>
              <a:chOff x="0" y="0"/>
              <a:chExt cx="3921487" cy="1340004"/>
            </a:xfrm>
          </p:grpSpPr>
          <p:sp>
            <p:nvSpPr>
              <p:cNvPr id="25" name="Freeform 25"/>
              <p:cNvSpPr/>
              <p:nvPr/>
            </p:nvSpPr>
            <p:spPr>
              <a:xfrm>
                <a:off x="0" y="0"/>
                <a:ext cx="3921487" cy="1340004"/>
              </a:xfrm>
              <a:custGeom>
                <a:avLst/>
                <a:gdLst/>
                <a:ahLst/>
                <a:cxnLst/>
                <a:rect l="l" t="t" r="r" b="b"/>
                <a:pathLst>
                  <a:path w="3921487" h="1340004">
                    <a:moveTo>
                      <a:pt x="29026" y="0"/>
                    </a:moveTo>
                    <a:lnTo>
                      <a:pt x="3892461" y="0"/>
                    </a:lnTo>
                    <a:cubicBezTo>
                      <a:pt x="3908492" y="0"/>
                      <a:pt x="3921487" y="12995"/>
                      <a:pt x="3921487" y="29026"/>
                    </a:cubicBezTo>
                    <a:lnTo>
                      <a:pt x="3921487" y="1310978"/>
                    </a:lnTo>
                    <a:cubicBezTo>
                      <a:pt x="3921487" y="1327009"/>
                      <a:pt x="3908492" y="1340004"/>
                      <a:pt x="3892461" y="1340004"/>
                    </a:cubicBezTo>
                    <a:lnTo>
                      <a:pt x="29026" y="1340004"/>
                    </a:lnTo>
                    <a:cubicBezTo>
                      <a:pt x="12995" y="1340004"/>
                      <a:pt x="0" y="1327009"/>
                      <a:pt x="0" y="1310978"/>
                    </a:cubicBezTo>
                    <a:lnTo>
                      <a:pt x="0" y="29026"/>
                    </a:lnTo>
                    <a:cubicBezTo>
                      <a:pt x="0" y="12995"/>
                      <a:pt x="12995" y="0"/>
                      <a:pt x="29026" y="0"/>
                    </a:cubicBezTo>
                    <a:close/>
                  </a:path>
                </a:pathLst>
              </a:custGeom>
              <a:solidFill>
                <a:srgbClr val="FCFDFE"/>
              </a:solidFill>
            </p:spPr>
            <p:txBody>
              <a:bodyPr/>
              <a:lstStyle/>
              <a:p>
                <a:endParaRPr lang="fr-FR"/>
              </a:p>
            </p:txBody>
          </p:sp>
          <p:sp>
            <p:nvSpPr>
              <p:cNvPr id="26" name="TextBox 26"/>
              <p:cNvSpPr txBox="1"/>
              <p:nvPr/>
            </p:nvSpPr>
            <p:spPr>
              <a:xfrm>
                <a:off x="0" y="-57150"/>
                <a:ext cx="3921487" cy="1397154"/>
              </a:xfrm>
              <a:prstGeom prst="rect">
                <a:avLst/>
              </a:prstGeom>
            </p:spPr>
            <p:txBody>
              <a:bodyPr lIns="50800" tIns="50800" rIns="50800" bIns="50800" rtlCol="0" anchor="ctr"/>
              <a:lstStyle/>
              <a:p>
                <a:pPr algn="ctr">
                  <a:lnSpc>
                    <a:spcPts val="2488"/>
                  </a:lnSpc>
                </a:pPr>
                <a:endParaRPr/>
              </a:p>
            </p:txBody>
          </p:sp>
        </p:grpSp>
        <p:sp>
          <p:nvSpPr>
            <p:cNvPr id="29" name="TextBox 29"/>
            <p:cNvSpPr txBox="1"/>
            <p:nvPr/>
          </p:nvSpPr>
          <p:spPr>
            <a:xfrm>
              <a:off x="9355547" y="406741"/>
              <a:ext cx="2786487" cy="2209199"/>
            </a:xfrm>
            <a:prstGeom prst="rect">
              <a:avLst/>
            </a:prstGeom>
          </p:spPr>
          <p:txBody>
            <a:bodyPr lIns="50800" tIns="50800" rIns="50800" bIns="50800" rtlCol="0" anchor="ctr"/>
            <a:lstStyle/>
            <a:p>
              <a:pPr algn="ctr">
                <a:lnSpc>
                  <a:spcPts val="2488"/>
                </a:lnSpc>
              </a:pPr>
              <a:endParaRPr/>
            </a:p>
          </p:txBody>
        </p:sp>
        <p:sp>
          <p:nvSpPr>
            <p:cNvPr id="30" name="TextBox 30"/>
            <p:cNvSpPr txBox="1"/>
            <p:nvPr/>
          </p:nvSpPr>
          <p:spPr>
            <a:xfrm>
              <a:off x="3267234" y="624557"/>
              <a:ext cx="6472775" cy="771195"/>
            </a:xfrm>
            <a:prstGeom prst="rect">
              <a:avLst/>
            </a:prstGeom>
          </p:spPr>
          <p:txBody>
            <a:bodyPr lIns="0" tIns="0" rIns="0" bIns="0" rtlCol="0" anchor="t">
              <a:spAutoFit/>
            </a:bodyPr>
            <a:lstStyle/>
            <a:p>
              <a:pPr marL="0" lvl="0" indent="0" algn="just">
                <a:lnSpc>
                  <a:spcPts val="2262"/>
                </a:lnSpc>
                <a:spcBef>
                  <a:spcPct val="0"/>
                </a:spcBef>
              </a:pPr>
              <a:r>
                <a:rPr lang="en-US" sz="1930" b="1" u="none" strike="noStrike">
                  <a:solidFill>
                    <a:srgbClr val="041F60"/>
                  </a:solidFill>
                  <a:latin typeface="Helvetica Now Display Bold"/>
                  <a:ea typeface="Helvetica Now Display Bold"/>
                  <a:cs typeface="Helvetica Now Display Bold"/>
                  <a:sym typeface="Helvetica Now Display Bold"/>
                </a:rPr>
                <a:t>analyzing the most important features of rates to predict the costs of a specific plan</a:t>
              </a:r>
            </a:p>
          </p:txBody>
        </p:sp>
        <p:sp>
          <p:nvSpPr>
            <p:cNvPr id="31" name="TextBox 31"/>
            <p:cNvSpPr txBox="1"/>
            <p:nvPr/>
          </p:nvSpPr>
          <p:spPr>
            <a:xfrm>
              <a:off x="3267234" y="1572628"/>
              <a:ext cx="8675771" cy="1331410"/>
            </a:xfrm>
            <a:prstGeom prst="rect">
              <a:avLst/>
            </a:prstGeom>
          </p:spPr>
          <p:txBody>
            <a:bodyPr lIns="0" tIns="0" rIns="0" bIns="0" rtlCol="0" anchor="t">
              <a:spAutoFit/>
            </a:bodyPr>
            <a:lstStyle/>
            <a:p>
              <a:pPr marL="0" lvl="0" indent="0" algn="just">
                <a:lnSpc>
                  <a:spcPts val="1977"/>
                </a:lnSpc>
                <a:spcBef>
                  <a:spcPct val="0"/>
                </a:spcBef>
              </a:pPr>
              <a:r>
                <a:rPr lang="en-US" sz="1688">
                  <a:solidFill>
                    <a:srgbClr val="041F60"/>
                  </a:solidFill>
                  <a:latin typeface="Helvetica Now Display"/>
                  <a:ea typeface="Helvetica Now Display"/>
                  <a:cs typeface="Helvetica Now Display"/>
                  <a:sym typeface="Helvetica Now Display"/>
                </a:rPr>
                <a:t>T</a:t>
              </a:r>
              <a:r>
                <a:rPr lang="en-US" sz="1688" u="none" strike="noStrike">
                  <a:solidFill>
                    <a:srgbClr val="041F60"/>
                  </a:solidFill>
                  <a:latin typeface="Helvetica Now Display"/>
                  <a:ea typeface="Helvetica Now Display"/>
                  <a:cs typeface="Helvetica Now Display"/>
                  <a:sym typeface="Helvetica Now Display"/>
                </a:rPr>
                <a:t>o predict a plan’s cost, you analyze the most important features that influence rates, such as age, state, metal level, and plan type.</a:t>
              </a:r>
            </a:p>
            <a:p>
              <a:pPr marL="0" lvl="0" indent="0" algn="just">
                <a:lnSpc>
                  <a:spcPts val="1978"/>
                </a:lnSpc>
                <a:spcBef>
                  <a:spcPct val="0"/>
                </a:spcBef>
              </a:pPr>
              <a:r>
                <a:rPr lang="en-US" sz="1688" u="none" strike="noStrike">
                  <a:solidFill>
                    <a:srgbClr val="041F60"/>
                  </a:solidFill>
                  <a:latin typeface="Helvetica Now Display"/>
                  <a:ea typeface="Helvetica Now Display"/>
                  <a:cs typeface="Helvetica Now Display"/>
                  <a:sym typeface="Helvetica Now Display"/>
                </a:rPr>
                <a:t>By focusing on these key factors, a model can accurately estimate the expected premium for a specific plan.</a:t>
              </a:r>
            </a:p>
          </p:txBody>
        </p:sp>
        <p:sp>
          <p:nvSpPr>
            <p:cNvPr id="32" name="TextBox 32"/>
            <p:cNvSpPr txBox="1"/>
            <p:nvPr/>
          </p:nvSpPr>
          <p:spPr>
            <a:xfrm>
              <a:off x="3267234" y="170467"/>
              <a:ext cx="1511953" cy="418846"/>
            </a:xfrm>
            <a:prstGeom prst="rect">
              <a:avLst/>
            </a:prstGeom>
          </p:spPr>
          <p:txBody>
            <a:bodyPr lIns="0" tIns="0" rIns="0" bIns="0" rtlCol="0" anchor="t">
              <a:spAutoFit/>
            </a:bodyPr>
            <a:lstStyle/>
            <a:p>
              <a:pPr algn="l">
                <a:lnSpc>
                  <a:spcPts val="2798"/>
                </a:lnSpc>
              </a:pPr>
              <a:r>
                <a:rPr lang="en-US" sz="1799">
                  <a:solidFill>
                    <a:srgbClr val="667198"/>
                  </a:solidFill>
                  <a:latin typeface="Helvetica Now Display"/>
                  <a:ea typeface="Helvetica Now Display"/>
                  <a:cs typeface="Helvetica Now Display"/>
                  <a:sym typeface="Helvetica Now Display"/>
                </a:rPr>
                <a:t>02</a:t>
              </a:r>
            </a:p>
          </p:txBody>
        </p:sp>
        <p:sp>
          <p:nvSpPr>
            <p:cNvPr id="33" name="Freeform 33"/>
            <p:cNvSpPr/>
            <p:nvPr/>
          </p:nvSpPr>
          <p:spPr>
            <a:xfrm>
              <a:off x="10356074" y="0"/>
              <a:ext cx="1632726" cy="1420472"/>
            </a:xfrm>
            <a:custGeom>
              <a:avLst/>
              <a:gdLst/>
              <a:ahLst/>
              <a:cxnLst/>
              <a:rect l="l" t="t" r="r" b="b"/>
              <a:pathLst>
                <a:path w="1632726" h="1420472">
                  <a:moveTo>
                    <a:pt x="0" y="0"/>
                  </a:moveTo>
                  <a:lnTo>
                    <a:pt x="1632726" y="0"/>
                  </a:lnTo>
                  <a:lnTo>
                    <a:pt x="1632726" y="1420472"/>
                  </a:lnTo>
                  <a:lnTo>
                    <a:pt x="0" y="14204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grpSp>
      <p:sp>
        <p:nvSpPr>
          <p:cNvPr id="46" name="TextBox 46"/>
          <p:cNvSpPr txBox="1"/>
          <p:nvPr/>
        </p:nvSpPr>
        <p:spPr>
          <a:xfrm>
            <a:off x="4076700" y="1677038"/>
            <a:ext cx="10134600" cy="292646"/>
          </a:xfrm>
          <a:prstGeom prst="rect">
            <a:avLst/>
          </a:prstGeom>
        </p:spPr>
        <p:txBody>
          <a:bodyPr lIns="0" tIns="0" rIns="0" bIns="0" rtlCol="0" anchor="t">
            <a:spAutoFit/>
          </a:bodyPr>
          <a:lstStyle/>
          <a:p>
            <a:pPr marL="0" lvl="0" indent="0" algn="ctr">
              <a:lnSpc>
                <a:spcPts val="2262"/>
              </a:lnSpc>
              <a:spcBef>
                <a:spcPct val="0"/>
              </a:spcBef>
            </a:pPr>
            <a:r>
              <a:rPr lang="en-US" sz="1930" u="none" strike="noStrike">
                <a:solidFill>
                  <a:srgbClr val="676767"/>
                </a:solidFill>
                <a:latin typeface="Helvetica Now Display"/>
                <a:ea typeface="Helvetica Now Display"/>
                <a:cs typeface="Helvetica Now Display"/>
                <a:sym typeface="Helvetica Now Display"/>
              </a:rPr>
              <a:t>the solutions we’re undergoing to respond to the problematics</a:t>
            </a:r>
          </a:p>
        </p:txBody>
      </p:sp>
      <p:sp>
        <p:nvSpPr>
          <p:cNvPr id="47" name="TextBox 47"/>
          <p:cNvSpPr txBox="1"/>
          <p:nvPr/>
        </p:nvSpPr>
        <p:spPr>
          <a:xfrm>
            <a:off x="2977145" y="681992"/>
            <a:ext cx="12333710" cy="712467"/>
          </a:xfrm>
          <a:prstGeom prst="rect">
            <a:avLst/>
          </a:prstGeom>
        </p:spPr>
        <p:txBody>
          <a:bodyPr lIns="0" tIns="0" rIns="0" bIns="0" rtlCol="0" anchor="t">
            <a:spAutoFit/>
          </a:bodyPr>
          <a:lstStyle/>
          <a:p>
            <a:pPr marL="0" lvl="0" indent="0" algn="ctr">
              <a:lnSpc>
                <a:spcPts val="5625"/>
              </a:lnSpc>
              <a:spcBef>
                <a:spcPct val="0"/>
              </a:spcBef>
            </a:pPr>
            <a:r>
              <a:rPr lang="en-US" sz="4800" b="1">
                <a:gradFill>
                  <a:gsLst>
                    <a:gs pos="0">
                      <a:srgbClr val="6AD572">
                        <a:alpha val="100000"/>
                      </a:srgbClr>
                    </a:gs>
                    <a:gs pos="5000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S</a:t>
            </a:r>
            <a:r>
              <a:rPr lang="en-US" sz="4800" b="1" u="none" strike="noStrike">
                <a:gradFill>
                  <a:gsLst>
                    <a:gs pos="0">
                      <a:srgbClr val="6AD572">
                        <a:alpha val="100000"/>
                      </a:srgbClr>
                    </a:gs>
                    <a:gs pos="5000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olutions</a:t>
            </a:r>
          </a:p>
        </p:txBody>
      </p:sp>
      <p:grpSp>
        <p:nvGrpSpPr>
          <p:cNvPr id="52" name="Group 51">
            <a:extLst>
              <a:ext uri="{FF2B5EF4-FFF2-40B4-BE49-F238E27FC236}">
                <a16:creationId xmlns:a16="http://schemas.microsoft.com/office/drawing/2014/main" id="{0E3A8205-4F27-DD20-D4A5-783C1ADC980D}"/>
              </a:ext>
            </a:extLst>
          </p:cNvPr>
          <p:cNvGrpSpPr/>
          <p:nvPr/>
        </p:nvGrpSpPr>
        <p:grpSpPr>
          <a:xfrm>
            <a:off x="3390900" y="6253779"/>
            <a:ext cx="11506200" cy="3831021"/>
            <a:chOff x="3220528" y="6030518"/>
            <a:chExt cx="11506200" cy="3831021"/>
          </a:xfrm>
        </p:grpSpPr>
        <p:grpSp>
          <p:nvGrpSpPr>
            <p:cNvPr id="51" name="Group 50">
              <a:extLst>
                <a:ext uri="{FF2B5EF4-FFF2-40B4-BE49-F238E27FC236}">
                  <a16:creationId xmlns:a16="http://schemas.microsoft.com/office/drawing/2014/main" id="{82A3110F-9C4C-073F-3CF4-CABCBA58746B}"/>
                </a:ext>
              </a:extLst>
            </p:cNvPr>
            <p:cNvGrpSpPr/>
            <p:nvPr/>
          </p:nvGrpSpPr>
          <p:grpSpPr>
            <a:xfrm>
              <a:off x="3220528" y="6030518"/>
              <a:ext cx="11506200" cy="3831021"/>
              <a:chOff x="3200400" y="6237010"/>
              <a:chExt cx="11506200" cy="3831021"/>
            </a:xfrm>
          </p:grpSpPr>
          <p:sp>
            <p:nvSpPr>
              <p:cNvPr id="35" name="Freeform 35"/>
              <p:cNvSpPr/>
              <p:nvPr/>
            </p:nvSpPr>
            <p:spPr>
              <a:xfrm>
                <a:off x="3200400" y="6302986"/>
                <a:ext cx="11506200" cy="3765045"/>
              </a:xfrm>
              <a:custGeom>
                <a:avLst/>
                <a:gdLst/>
                <a:ahLst/>
                <a:cxnLst/>
                <a:rect l="l" t="t" r="r" b="b"/>
                <a:pathLst>
                  <a:path w="11290786" h="3765045">
                    <a:moveTo>
                      <a:pt x="0" y="0"/>
                    </a:moveTo>
                    <a:lnTo>
                      <a:pt x="11290786" y="0"/>
                    </a:lnTo>
                    <a:lnTo>
                      <a:pt x="11290786" y="3765046"/>
                    </a:lnTo>
                    <a:lnTo>
                      <a:pt x="0" y="3765046"/>
                    </a:lnTo>
                    <a:lnTo>
                      <a:pt x="0" y="0"/>
                    </a:lnTo>
                    <a:close/>
                  </a:path>
                </a:pathLst>
              </a:custGeom>
              <a:blipFill>
                <a:blip r:embed="rId3">
                  <a:alphaModFix amt="24000"/>
                </a:blip>
                <a:stretch>
                  <a:fillRect t="-15594" b="-2860"/>
                </a:stretch>
              </a:blipFill>
            </p:spPr>
            <p:txBody>
              <a:bodyPr/>
              <a:lstStyle/>
              <a:p>
                <a:endParaRPr lang="fr-FR"/>
              </a:p>
            </p:txBody>
          </p:sp>
          <p:grpSp>
            <p:nvGrpSpPr>
              <p:cNvPr id="39" name="Group 39"/>
              <p:cNvGrpSpPr/>
              <p:nvPr/>
            </p:nvGrpSpPr>
            <p:grpSpPr>
              <a:xfrm>
                <a:off x="5186914" y="6237010"/>
                <a:ext cx="7574457" cy="2660804"/>
                <a:chOff x="0" y="-57150"/>
                <a:chExt cx="3921487" cy="1397155"/>
              </a:xfrm>
            </p:grpSpPr>
            <p:sp>
              <p:nvSpPr>
                <p:cNvPr id="40" name="Freeform 40"/>
                <p:cNvSpPr/>
                <p:nvPr/>
              </p:nvSpPr>
              <p:spPr>
                <a:xfrm>
                  <a:off x="0" y="-57149"/>
                  <a:ext cx="3921487" cy="1397154"/>
                </a:xfrm>
                <a:custGeom>
                  <a:avLst/>
                  <a:gdLst/>
                  <a:ahLst/>
                  <a:cxnLst/>
                  <a:rect l="l" t="t" r="r" b="b"/>
                  <a:pathLst>
                    <a:path w="3921487" h="1340004">
                      <a:moveTo>
                        <a:pt x="29026" y="0"/>
                      </a:moveTo>
                      <a:lnTo>
                        <a:pt x="3892461" y="0"/>
                      </a:lnTo>
                      <a:cubicBezTo>
                        <a:pt x="3908492" y="0"/>
                        <a:pt x="3921487" y="12995"/>
                        <a:pt x="3921487" y="29026"/>
                      </a:cubicBezTo>
                      <a:lnTo>
                        <a:pt x="3921487" y="1310978"/>
                      </a:lnTo>
                      <a:cubicBezTo>
                        <a:pt x="3921487" y="1327009"/>
                        <a:pt x="3908492" y="1340004"/>
                        <a:pt x="3892461" y="1340004"/>
                      </a:cubicBezTo>
                      <a:lnTo>
                        <a:pt x="29026" y="1340004"/>
                      </a:lnTo>
                      <a:cubicBezTo>
                        <a:pt x="12995" y="1340004"/>
                        <a:pt x="0" y="1327009"/>
                        <a:pt x="0" y="1310978"/>
                      </a:cubicBezTo>
                      <a:lnTo>
                        <a:pt x="0" y="29026"/>
                      </a:lnTo>
                      <a:cubicBezTo>
                        <a:pt x="0" y="12995"/>
                        <a:pt x="12995" y="0"/>
                        <a:pt x="29026" y="0"/>
                      </a:cubicBezTo>
                      <a:close/>
                    </a:path>
                  </a:pathLst>
                </a:custGeom>
                <a:solidFill>
                  <a:srgbClr val="FCFDFE"/>
                </a:solidFill>
              </p:spPr>
              <p:txBody>
                <a:bodyPr/>
                <a:lstStyle/>
                <a:p>
                  <a:endParaRPr lang="fr-FR"/>
                </a:p>
              </p:txBody>
            </p:sp>
            <p:sp>
              <p:nvSpPr>
                <p:cNvPr id="41" name="TextBox 41"/>
                <p:cNvSpPr txBox="1"/>
                <p:nvPr/>
              </p:nvSpPr>
              <p:spPr>
                <a:xfrm>
                  <a:off x="0" y="-57150"/>
                  <a:ext cx="3921487" cy="1397154"/>
                </a:xfrm>
                <a:prstGeom prst="rect">
                  <a:avLst/>
                </a:prstGeom>
              </p:spPr>
              <p:txBody>
                <a:bodyPr lIns="50800" tIns="50800" rIns="50800" bIns="50800" rtlCol="0" anchor="ctr"/>
                <a:lstStyle/>
                <a:p>
                  <a:pPr algn="ctr">
                    <a:lnSpc>
                      <a:spcPts val="2488"/>
                    </a:lnSpc>
                  </a:pPr>
                  <a:endParaRPr/>
                </a:p>
              </p:txBody>
            </p:sp>
          </p:grpSp>
          <p:grpSp>
            <p:nvGrpSpPr>
              <p:cNvPr id="42" name="Group 42"/>
              <p:cNvGrpSpPr/>
              <p:nvPr/>
            </p:nvGrpSpPr>
            <p:grpSpPr>
              <a:xfrm>
                <a:off x="10217060" y="6940712"/>
                <a:ext cx="2089865" cy="1324229"/>
                <a:chOff x="0" y="0"/>
                <a:chExt cx="359023" cy="227492"/>
              </a:xfrm>
            </p:grpSpPr>
            <p:sp>
              <p:nvSpPr>
                <p:cNvPr id="43" name="Freeform 43"/>
                <p:cNvSpPr/>
                <p:nvPr/>
              </p:nvSpPr>
              <p:spPr>
                <a:xfrm>
                  <a:off x="0" y="0"/>
                  <a:ext cx="359023" cy="227492"/>
                </a:xfrm>
                <a:custGeom>
                  <a:avLst/>
                  <a:gdLst/>
                  <a:ahLst/>
                  <a:cxnLst/>
                  <a:rect l="l" t="t" r="r" b="b"/>
                  <a:pathLst>
                    <a:path w="359023" h="227492">
                      <a:moveTo>
                        <a:pt x="0" y="0"/>
                      </a:moveTo>
                      <a:lnTo>
                        <a:pt x="359023" y="0"/>
                      </a:lnTo>
                      <a:lnTo>
                        <a:pt x="359023" y="227492"/>
                      </a:lnTo>
                      <a:lnTo>
                        <a:pt x="0" y="227492"/>
                      </a:lnTo>
                      <a:close/>
                    </a:path>
                  </a:pathLst>
                </a:custGeom>
                <a:gradFill rotWithShape="1">
                  <a:gsLst>
                    <a:gs pos="0">
                      <a:srgbClr val="FFFFFF">
                        <a:alpha val="0"/>
                      </a:srgbClr>
                    </a:gs>
                    <a:gs pos="50000">
                      <a:srgbClr val="FCFDFE">
                        <a:alpha val="100000"/>
                      </a:srgbClr>
                    </a:gs>
                    <a:gs pos="100000">
                      <a:srgbClr val="FCFDFE">
                        <a:alpha val="100000"/>
                      </a:srgbClr>
                    </a:gs>
                  </a:gsLst>
                  <a:lin ang="5400000"/>
                </a:gradFill>
              </p:spPr>
              <p:txBody>
                <a:bodyPr/>
                <a:lstStyle/>
                <a:p>
                  <a:endParaRPr lang="fr-FR"/>
                </a:p>
              </p:txBody>
            </p:sp>
            <p:sp>
              <p:nvSpPr>
                <p:cNvPr id="44" name="TextBox 44"/>
                <p:cNvSpPr txBox="1"/>
                <p:nvPr/>
              </p:nvSpPr>
              <p:spPr>
                <a:xfrm>
                  <a:off x="0" y="-57150"/>
                  <a:ext cx="359023" cy="284642"/>
                </a:xfrm>
                <a:prstGeom prst="rect">
                  <a:avLst/>
                </a:prstGeom>
              </p:spPr>
              <p:txBody>
                <a:bodyPr lIns="50800" tIns="50800" rIns="50800" bIns="50800" rtlCol="0" anchor="ctr"/>
                <a:lstStyle/>
                <a:p>
                  <a:pPr algn="ctr">
                    <a:lnSpc>
                      <a:spcPts val="2488"/>
                    </a:lnSpc>
                  </a:pPr>
                  <a:endParaRPr/>
                </a:p>
              </p:txBody>
            </p:sp>
          </p:grpSp>
          <p:sp>
            <p:nvSpPr>
              <p:cNvPr id="48" name="TextBox 48"/>
              <p:cNvSpPr txBox="1"/>
              <p:nvPr/>
            </p:nvSpPr>
            <p:spPr>
              <a:xfrm>
                <a:off x="5650825" y="6940712"/>
                <a:ext cx="4854581" cy="292646"/>
              </a:xfrm>
              <a:prstGeom prst="rect">
                <a:avLst/>
              </a:prstGeom>
            </p:spPr>
            <p:txBody>
              <a:bodyPr lIns="0" tIns="0" rIns="0" bIns="0" rtlCol="0" anchor="t">
                <a:spAutoFit/>
              </a:bodyPr>
              <a:lstStyle/>
              <a:p>
                <a:pPr marL="0" lvl="0" indent="0" algn="just">
                  <a:lnSpc>
                    <a:spcPts val="2262"/>
                  </a:lnSpc>
                  <a:spcBef>
                    <a:spcPct val="0"/>
                  </a:spcBef>
                </a:pPr>
                <a:r>
                  <a:rPr lang="en-US" sz="1930" b="1">
                    <a:solidFill>
                      <a:srgbClr val="041F60"/>
                    </a:solidFill>
                    <a:latin typeface="Helvetica Now Display Bold"/>
                    <a:ea typeface="Helvetica Now Display Bold"/>
                    <a:cs typeface="Helvetica Now Display Bold"/>
                    <a:sym typeface="Helvetica Now Display Bold"/>
                  </a:rPr>
                  <a:t>rep</a:t>
                </a:r>
                <a:r>
                  <a:rPr lang="en-US" sz="1930" b="1" u="none" strike="noStrike">
                    <a:solidFill>
                      <a:srgbClr val="041F60"/>
                    </a:solidFill>
                    <a:latin typeface="Helvetica Now Display Bold"/>
                    <a:ea typeface="Helvetica Now Display Bold"/>
                    <a:cs typeface="Helvetica Now Display Bold"/>
                    <a:sym typeface="Helvetica Now Display Bold"/>
                  </a:rPr>
                  <a:t>artition of plans and premiums per state</a:t>
                </a:r>
              </a:p>
            </p:txBody>
          </p:sp>
          <p:sp>
            <p:nvSpPr>
              <p:cNvPr id="49" name="TextBox 49"/>
              <p:cNvSpPr txBox="1"/>
              <p:nvPr/>
            </p:nvSpPr>
            <p:spPr>
              <a:xfrm>
                <a:off x="5650825" y="7484838"/>
                <a:ext cx="6075005" cy="996082"/>
              </a:xfrm>
              <a:prstGeom prst="rect">
                <a:avLst/>
              </a:prstGeom>
            </p:spPr>
            <p:txBody>
              <a:bodyPr lIns="0" tIns="0" rIns="0" bIns="0" rtlCol="0" anchor="t">
                <a:spAutoFit/>
              </a:bodyPr>
              <a:lstStyle/>
              <a:p>
                <a:pPr marL="0" lvl="0" indent="0" algn="just">
                  <a:lnSpc>
                    <a:spcPts val="1978"/>
                  </a:lnSpc>
                  <a:spcBef>
                    <a:spcPct val="0"/>
                  </a:spcBef>
                </a:pPr>
                <a:r>
                  <a:rPr lang="en-US" sz="1688">
                    <a:solidFill>
                      <a:srgbClr val="041F60"/>
                    </a:solidFill>
                    <a:latin typeface="Helvetica Now Display"/>
                    <a:ea typeface="Helvetica Now Display"/>
                    <a:cs typeface="Helvetica Now Display"/>
                    <a:sym typeface="Helvetica Now Display"/>
                  </a:rPr>
                  <a:t>sh</a:t>
                </a:r>
                <a:r>
                  <a:rPr lang="en-US" sz="1688" u="none" strike="noStrike">
                    <a:solidFill>
                      <a:srgbClr val="041F60"/>
                    </a:solidFill>
                    <a:latin typeface="Helvetica Now Display"/>
                    <a:ea typeface="Helvetica Now Display"/>
                    <a:cs typeface="Helvetica Now Display"/>
                    <a:sym typeface="Helvetica Now Display"/>
                  </a:rPr>
                  <a:t>ows how many plans are offered in each state and the range of their prices. Some states have more plan options and higher premiums, while others offer fewer plans at lower costs, reflecting differences in healthcare markets and competition.</a:t>
                </a:r>
              </a:p>
            </p:txBody>
          </p:sp>
          <p:sp>
            <p:nvSpPr>
              <p:cNvPr id="50" name="TextBox 50"/>
              <p:cNvSpPr txBox="1"/>
              <p:nvPr/>
            </p:nvSpPr>
            <p:spPr>
              <a:xfrm>
                <a:off x="5650825" y="6416549"/>
                <a:ext cx="1133964" cy="328422"/>
              </a:xfrm>
              <a:prstGeom prst="rect">
                <a:avLst/>
              </a:prstGeom>
            </p:spPr>
            <p:txBody>
              <a:bodyPr lIns="0" tIns="0" rIns="0" bIns="0" rtlCol="0" anchor="t">
                <a:spAutoFit/>
              </a:bodyPr>
              <a:lstStyle/>
              <a:p>
                <a:pPr algn="l">
                  <a:lnSpc>
                    <a:spcPts val="2798"/>
                  </a:lnSpc>
                </a:pPr>
                <a:r>
                  <a:rPr lang="en-US" sz="1799">
                    <a:solidFill>
                      <a:srgbClr val="667198"/>
                    </a:solidFill>
                    <a:latin typeface="Helvetica Now Display"/>
                    <a:ea typeface="Helvetica Now Display"/>
                    <a:cs typeface="Helvetica Now Display"/>
                    <a:sym typeface="Helvetica Now Display"/>
                  </a:rPr>
                  <a:t>03</a:t>
                </a:r>
              </a:p>
            </p:txBody>
          </p:sp>
        </p:grpSp>
        <p:sp>
          <p:nvSpPr>
            <p:cNvPr id="45" name="Freeform 45"/>
            <p:cNvSpPr/>
            <p:nvPr/>
          </p:nvSpPr>
          <p:spPr>
            <a:xfrm>
              <a:off x="11761968" y="6219662"/>
              <a:ext cx="629059" cy="1073022"/>
            </a:xfrm>
            <a:custGeom>
              <a:avLst/>
              <a:gdLst/>
              <a:ahLst/>
              <a:cxnLst/>
              <a:rect l="l" t="t" r="r" b="b"/>
              <a:pathLst>
                <a:path w="629059" h="1073022">
                  <a:moveTo>
                    <a:pt x="0" y="0"/>
                  </a:moveTo>
                  <a:lnTo>
                    <a:pt x="629059" y="0"/>
                  </a:lnTo>
                  <a:lnTo>
                    <a:pt x="629059" y="1073021"/>
                  </a:lnTo>
                  <a:lnTo>
                    <a:pt x="0" y="10730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sp>
        <p:nvSpPr>
          <p:cNvPr id="2" name="AutoShape 2"/>
          <p:cNvSpPr/>
          <p:nvPr/>
        </p:nvSpPr>
        <p:spPr>
          <a:xfrm flipV="1">
            <a:off x="3453316" y="5220663"/>
            <a:ext cx="6455264" cy="2293346"/>
          </a:xfrm>
          <a:prstGeom prst="line">
            <a:avLst/>
          </a:prstGeom>
          <a:ln w="200025" cap="flat">
            <a:solidFill>
              <a:srgbClr val="65A6FE"/>
            </a:solidFill>
            <a:prstDash val="solid"/>
            <a:headEnd type="none" w="sm" len="sm"/>
            <a:tailEnd type="none" w="sm" len="sm"/>
          </a:ln>
        </p:spPr>
        <p:txBody>
          <a:bodyPr/>
          <a:lstStyle/>
          <a:p>
            <a:endParaRPr lang="fr-FR"/>
          </a:p>
        </p:txBody>
      </p:sp>
      <p:sp>
        <p:nvSpPr>
          <p:cNvPr id="3" name="AutoShape 3"/>
          <p:cNvSpPr/>
          <p:nvPr/>
        </p:nvSpPr>
        <p:spPr>
          <a:xfrm flipV="1">
            <a:off x="15685150" y="567890"/>
            <a:ext cx="4423572" cy="2356254"/>
          </a:xfrm>
          <a:prstGeom prst="line">
            <a:avLst/>
          </a:prstGeom>
          <a:ln w="200025" cap="flat">
            <a:gradFill>
              <a:gsLst>
                <a:gs pos="0">
                  <a:srgbClr val="6AD572">
                    <a:alpha val="100000"/>
                  </a:srgbClr>
                </a:gs>
                <a:gs pos="50000">
                  <a:srgbClr val="6AD572">
                    <a:alpha val="0"/>
                  </a:srgbClr>
                </a:gs>
                <a:gs pos="100000">
                  <a:srgbClr val="6AD572">
                    <a:alpha val="0"/>
                  </a:srgbClr>
                </a:gs>
              </a:gsLst>
              <a:lin ang="0"/>
            </a:gradFill>
            <a:prstDash val="solid"/>
            <a:headEnd type="none" w="sm" len="sm"/>
            <a:tailEnd type="none" w="sm" len="sm"/>
          </a:ln>
        </p:spPr>
        <p:txBody>
          <a:bodyPr/>
          <a:lstStyle/>
          <a:p>
            <a:endParaRPr lang="fr-FR"/>
          </a:p>
        </p:txBody>
      </p:sp>
      <p:sp>
        <p:nvSpPr>
          <p:cNvPr id="4" name="AutoShape 4"/>
          <p:cNvSpPr/>
          <p:nvPr/>
        </p:nvSpPr>
        <p:spPr>
          <a:xfrm flipH="1">
            <a:off x="9841452" y="2896214"/>
            <a:ext cx="5885628" cy="2351904"/>
          </a:xfrm>
          <a:prstGeom prst="line">
            <a:avLst/>
          </a:prstGeom>
          <a:ln w="200025" cap="flat">
            <a:gradFill>
              <a:gsLst>
                <a:gs pos="0">
                  <a:srgbClr val="6AD572">
                    <a:alpha val="100000"/>
                  </a:srgbClr>
                </a:gs>
                <a:gs pos="50000">
                  <a:srgbClr val="6AD572">
                    <a:alpha val="100000"/>
                  </a:srgbClr>
                </a:gs>
                <a:gs pos="100000">
                  <a:srgbClr val="65A6FE">
                    <a:alpha val="100000"/>
                  </a:srgbClr>
                </a:gs>
              </a:gsLst>
              <a:lin ang="0"/>
            </a:gradFill>
            <a:prstDash val="solid"/>
            <a:headEnd type="none" w="sm" len="sm"/>
            <a:tailEnd type="none" w="sm" len="sm"/>
          </a:ln>
        </p:spPr>
        <p:txBody>
          <a:bodyPr/>
          <a:lstStyle/>
          <a:p>
            <a:endParaRPr lang="fr-FR"/>
          </a:p>
        </p:txBody>
      </p:sp>
      <p:sp>
        <p:nvSpPr>
          <p:cNvPr id="9" name="AutoShape 9"/>
          <p:cNvSpPr/>
          <p:nvPr/>
        </p:nvSpPr>
        <p:spPr>
          <a:xfrm flipH="1">
            <a:off x="-3909642" y="7494409"/>
            <a:ext cx="7462628" cy="1337217"/>
          </a:xfrm>
          <a:prstGeom prst="line">
            <a:avLst/>
          </a:prstGeom>
          <a:ln w="200025" cap="flat">
            <a:gradFill>
              <a:gsLst>
                <a:gs pos="0">
                  <a:srgbClr val="65A6FE">
                    <a:alpha val="100000"/>
                  </a:srgbClr>
                </a:gs>
                <a:gs pos="50000">
                  <a:srgbClr val="65A6FE">
                    <a:alpha val="0"/>
                  </a:srgbClr>
                </a:gs>
                <a:gs pos="100000">
                  <a:srgbClr val="65A6FE">
                    <a:alpha val="0"/>
                  </a:srgbClr>
                </a:gs>
              </a:gsLst>
              <a:lin ang="0"/>
            </a:gradFill>
            <a:prstDash val="solid"/>
            <a:headEnd type="none" w="sm" len="sm"/>
            <a:tailEnd type="none" w="sm" len="sm"/>
          </a:ln>
        </p:spPr>
        <p:txBody>
          <a:bodyPr/>
          <a:lstStyle/>
          <a:p>
            <a:endParaRPr lang="fr-FR"/>
          </a:p>
        </p:txBody>
      </p:sp>
      <p:grpSp>
        <p:nvGrpSpPr>
          <p:cNvPr id="10" name="Group 10"/>
          <p:cNvGrpSpPr/>
          <p:nvPr/>
        </p:nvGrpSpPr>
        <p:grpSpPr>
          <a:xfrm>
            <a:off x="2707159" y="7081266"/>
            <a:ext cx="1065137" cy="1061370"/>
            <a:chOff x="0" y="0"/>
            <a:chExt cx="1420183" cy="1415160"/>
          </a:xfrm>
        </p:grpSpPr>
        <p:sp>
          <p:nvSpPr>
            <p:cNvPr id="11" name="Freeform 11"/>
            <p:cNvSpPr/>
            <p:nvPr/>
          </p:nvSpPr>
          <p:spPr>
            <a:xfrm>
              <a:off x="0" y="59128"/>
              <a:ext cx="1420183" cy="1356032"/>
            </a:xfrm>
            <a:custGeom>
              <a:avLst/>
              <a:gdLst/>
              <a:ahLst/>
              <a:cxnLst/>
              <a:rect l="l" t="t" r="r" b="b"/>
              <a:pathLst>
                <a:path w="1420183" h="1356032">
                  <a:moveTo>
                    <a:pt x="0" y="0"/>
                  </a:moveTo>
                  <a:lnTo>
                    <a:pt x="1420183" y="0"/>
                  </a:lnTo>
                  <a:lnTo>
                    <a:pt x="1420183" y="1356032"/>
                  </a:lnTo>
                  <a:lnTo>
                    <a:pt x="0" y="1356032"/>
                  </a:lnTo>
                  <a:lnTo>
                    <a:pt x="0" y="0"/>
                  </a:lnTo>
                  <a:close/>
                </a:path>
              </a:pathLst>
            </a:custGeom>
            <a:blipFill>
              <a:blip r:embed="rId2">
                <a:alphaModFix amt="24000"/>
              </a:blip>
              <a:stretch>
                <a:fillRect l="-2325" t="-2060" r="-2325" b="-2060"/>
              </a:stretch>
            </a:blipFill>
            <a:ln cap="sq">
              <a:noFill/>
              <a:prstDash val="solid"/>
              <a:miter/>
            </a:ln>
          </p:spPr>
          <p:txBody>
            <a:bodyPr/>
            <a:lstStyle/>
            <a:p>
              <a:endParaRPr lang="fr-FR"/>
            </a:p>
          </p:txBody>
        </p:sp>
        <p:sp>
          <p:nvSpPr>
            <p:cNvPr id="12" name="Freeform 12"/>
            <p:cNvSpPr/>
            <p:nvPr/>
          </p:nvSpPr>
          <p:spPr>
            <a:xfrm>
              <a:off x="69178" y="76863"/>
              <a:ext cx="1278690" cy="1214756"/>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3" name="Freeform 13"/>
            <p:cNvSpPr/>
            <p:nvPr/>
          </p:nvSpPr>
          <p:spPr>
            <a:xfrm>
              <a:off x="69178" y="0"/>
              <a:ext cx="1278690" cy="1214756"/>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4" name="Freeform 14"/>
            <p:cNvSpPr/>
            <p:nvPr/>
          </p:nvSpPr>
          <p:spPr>
            <a:xfrm>
              <a:off x="417676" y="391826"/>
              <a:ext cx="584831" cy="584831"/>
            </a:xfrm>
            <a:custGeom>
              <a:avLst/>
              <a:gdLst/>
              <a:ahLst/>
              <a:cxnLst/>
              <a:rect l="l" t="t" r="r" b="b"/>
              <a:pathLst>
                <a:path w="584831" h="584831">
                  <a:moveTo>
                    <a:pt x="0" y="0"/>
                  </a:moveTo>
                  <a:lnTo>
                    <a:pt x="584831" y="0"/>
                  </a:lnTo>
                  <a:lnTo>
                    <a:pt x="584831" y="584831"/>
                  </a:lnTo>
                  <a:lnTo>
                    <a:pt x="0" y="5848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sp>
        <p:nvSpPr>
          <p:cNvPr id="21" name="Freeform 21"/>
          <p:cNvSpPr/>
          <p:nvPr/>
        </p:nvSpPr>
        <p:spPr>
          <a:xfrm>
            <a:off x="2493250" y="7954541"/>
            <a:ext cx="1651958" cy="1239922"/>
          </a:xfrm>
          <a:custGeom>
            <a:avLst/>
            <a:gdLst/>
            <a:ahLst/>
            <a:cxnLst/>
            <a:rect l="l" t="t" r="r" b="b"/>
            <a:pathLst>
              <a:path w="1651958" h="1239922">
                <a:moveTo>
                  <a:pt x="0" y="0"/>
                </a:moveTo>
                <a:lnTo>
                  <a:pt x="1651958" y="0"/>
                </a:lnTo>
                <a:lnTo>
                  <a:pt x="1651958" y="1239922"/>
                </a:lnTo>
                <a:lnTo>
                  <a:pt x="0" y="1239922"/>
                </a:lnTo>
                <a:lnTo>
                  <a:pt x="0" y="0"/>
                </a:lnTo>
                <a:close/>
              </a:path>
            </a:pathLst>
          </a:custGeom>
          <a:blipFill>
            <a:blip r:embed="rId9"/>
            <a:stretch>
              <a:fillRect/>
            </a:stretch>
          </a:blipFill>
        </p:spPr>
        <p:txBody>
          <a:bodyPr/>
          <a:lstStyle/>
          <a:p>
            <a:endParaRPr lang="fr-FR"/>
          </a:p>
        </p:txBody>
      </p:sp>
      <p:grpSp>
        <p:nvGrpSpPr>
          <p:cNvPr id="65" name="Group 64">
            <a:extLst>
              <a:ext uri="{FF2B5EF4-FFF2-40B4-BE49-F238E27FC236}">
                <a16:creationId xmlns:a16="http://schemas.microsoft.com/office/drawing/2014/main" id="{4FD56EEA-C518-AE4D-054C-E6A1D05E57E7}"/>
              </a:ext>
            </a:extLst>
          </p:cNvPr>
          <p:cNvGrpSpPr/>
          <p:nvPr/>
        </p:nvGrpSpPr>
        <p:grpSpPr>
          <a:xfrm>
            <a:off x="15449152" y="2291721"/>
            <a:ext cx="1065137" cy="1061370"/>
            <a:chOff x="4634467" y="62697"/>
            <a:chExt cx="1065137" cy="1061370"/>
          </a:xfrm>
        </p:grpSpPr>
        <p:sp>
          <p:nvSpPr>
            <p:cNvPr id="66" name="Freeform 11">
              <a:extLst>
                <a:ext uri="{FF2B5EF4-FFF2-40B4-BE49-F238E27FC236}">
                  <a16:creationId xmlns:a16="http://schemas.microsoft.com/office/drawing/2014/main" id="{F108EEC3-5C0A-C1D4-FC09-13824763151F}"/>
                </a:ext>
              </a:extLst>
            </p:cNvPr>
            <p:cNvSpPr/>
            <p:nvPr/>
          </p:nvSpPr>
          <p:spPr>
            <a:xfrm>
              <a:off x="4634467" y="107043"/>
              <a:ext cx="1065137" cy="1017024"/>
            </a:xfrm>
            <a:custGeom>
              <a:avLst/>
              <a:gdLst/>
              <a:ahLst/>
              <a:cxnLst/>
              <a:rect l="l" t="t" r="r" b="b"/>
              <a:pathLst>
                <a:path w="1420183" h="1356032">
                  <a:moveTo>
                    <a:pt x="0" y="0"/>
                  </a:moveTo>
                  <a:lnTo>
                    <a:pt x="1420183" y="0"/>
                  </a:lnTo>
                  <a:lnTo>
                    <a:pt x="1420183" y="1356032"/>
                  </a:lnTo>
                  <a:lnTo>
                    <a:pt x="0" y="1356032"/>
                  </a:lnTo>
                  <a:lnTo>
                    <a:pt x="0" y="0"/>
                  </a:lnTo>
                  <a:close/>
                </a:path>
              </a:pathLst>
            </a:custGeom>
            <a:blipFill>
              <a:blip r:embed="rId2">
                <a:alphaModFix amt="24000"/>
              </a:blip>
              <a:stretch>
                <a:fillRect l="-2325" t="-2060" r="-2325" b="-2060"/>
              </a:stretch>
            </a:blipFill>
            <a:ln cap="sq">
              <a:noFill/>
              <a:prstDash val="solid"/>
              <a:miter/>
            </a:ln>
          </p:spPr>
          <p:txBody>
            <a:bodyPr/>
            <a:lstStyle/>
            <a:p>
              <a:endParaRPr lang="fr-FR" dirty="0"/>
            </a:p>
          </p:txBody>
        </p:sp>
        <p:sp>
          <p:nvSpPr>
            <p:cNvPr id="67" name="Freeform 12">
              <a:extLst>
                <a:ext uri="{FF2B5EF4-FFF2-40B4-BE49-F238E27FC236}">
                  <a16:creationId xmlns:a16="http://schemas.microsoft.com/office/drawing/2014/main" id="{DB00896B-EA88-39D5-71DC-D56B270CB762}"/>
                </a:ext>
              </a:extLst>
            </p:cNvPr>
            <p:cNvSpPr/>
            <p:nvPr/>
          </p:nvSpPr>
          <p:spPr>
            <a:xfrm>
              <a:off x="4686350" y="120344"/>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8" name="Freeform 13">
              <a:extLst>
                <a:ext uri="{FF2B5EF4-FFF2-40B4-BE49-F238E27FC236}">
                  <a16:creationId xmlns:a16="http://schemas.microsoft.com/office/drawing/2014/main" id="{5E52F36C-F38F-5CE9-CB57-4A3A2D630A5E}"/>
                </a:ext>
              </a:extLst>
            </p:cNvPr>
            <p:cNvSpPr/>
            <p:nvPr/>
          </p:nvSpPr>
          <p:spPr>
            <a:xfrm>
              <a:off x="4686350" y="62697"/>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grpSp>
      <p:grpSp>
        <p:nvGrpSpPr>
          <p:cNvPr id="26" name="Group 26"/>
          <p:cNvGrpSpPr/>
          <p:nvPr/>
        </p:nvGrpSpPr>
        <p:grpSpPr>
          <a:xfrm>
            <a:off x="10389097" y="5234067"/>
            <a:ext cx="1702039" cy="2500301"/>
            <a:chOff x="0" y="0"/>
            <a:chExt cx="2269386" cy="3333735"/>
          </a:xfrm>
        </p:grpSpPr>
        <p:sp>
          <p:nvSpPr>
            <p:cNvPr id="27" name="Freeform 27"/>
            <p:cNvSpPr/>
            <p:nvPr/>
          </p:nvSpPr>
          <p:spPr>
            <a:xfrm>
              <a:off x="231124" y="1220698"/>
              <a:ext cx="1778207" cy="911982"/>
            </a:xfrm>
            <a:custGeom>
              <a:avLst/>
              <a:gdLst/>
              <a:ahLst/>
              <a:cxnLst/>
              <a:rect l="l" t="t" r="r" b="b"/>
              <a:pathLst>
                <a:path w="1778207" h="911982">
                  <a:moveTo>
                    <a:pt x="0" y="0"/>
                  </a:moveTo>
                  <a:lnTo>
                    <a:pt x="1778207" y="0"/>
                  </a:lnTo>
                  <a:lnTo>
                    <a:pt x="1778207" y="911981"/>
                  </a:lnTo>
                  <a:lnTo>
                    <a:pt x="0" y="911981"/>
                  </a:lnTo>
                  <a:lnTo>
                    <a:pt x="0" y="0"/>
                  </a:lnTo>
                  <a:close/>
                </a:path>
              </a:pathLst>
            </a:custGeom>
            <a:blipFill>
              <a:blip r:embed="rId10"/>
              <a:stretch>
                <a:fillRect/>
              </a:stretch>
            </a:blipFill>
          </p:spPr>
          <p:txBody>
            <a:bodyPr/>
            <a:lstStyle/>
            <a:p>
              <a:endParaRPr lang="fr-FR"/>
            </a:p>
          </p:txBody>
        </p:sp>
        <p:sp>
          <p:nvSpPr>
            <p:cNvPr id="28" name="Freeform 28"/>
            <p:cNvSpPr/>
            <p:nvPr/>
          </p:nvSpPr>
          <p:spPr>
            <a:xfrm>
              <a:off x="407305" y="0"/>
              <a:ext cx="1425846" cy="1220698"/>
            </a:xfrm>
            <a:custGeom>
              <a:avLst/>
              <a:gdLst/>
              <a:ahLst/>
              <a:cxnLst/>
              <a:rect l="l" t="t" r="r" b="b"/>
              <a:pathLst>
                <a:path w="1425846" h="1220698">
                  <a:moveTo>
                    <a:pt x="0" y="0"/>
                  </a:moveTo>
                  <a:lnTo>
                    <a:pt x="1425846" y="0"/>
                  </a:lnTo>
                  <a:lnTo>
                    <a:pt x="1425846" y="1220698"/>
                  </a:lnTo>
                  <a:lnTo>
                    <a:pt x="0" y="1220698"/>
                  </a:lnTo>
                  <a:lnTo>
                    <a:pt x="0" y="0"/>
                  </a:lnTo>
                  <a:close/>
                </a:path>
              </a:pathLst>
            </a:custGeom>
            <a:blipFill>
              <a:blip r:embed="rId11"/>
              <a:stretch>
                <a:fillRect/>
              </a:stretch>
            </a:blipFill>
          </p:spPr>
          <p:txBody>
            <a:bodyPr/>
            <a:lstStyle/>
            <a:p>
              <a:endParaRPr lang="fr-FR"/>
            </a:p>
          </p:txBody>
        </p:sp>
        <p:sp>
          <p:nvSpPr>
            <p:cNvPr id="29" name="Freeform 29"/>
            <p:cNvSpPr/>
            <p:nvPr/>
          </p:nvSpPr>
          <p:spPr>
            <a:xfrm>
              <a:off x="0" y="2057205"/>
              <a:ext cx="2269386" cy="1276529"/>
            </a:xfrm>
            <a:custGeom>
              <a:avLst/>
              <a:gdLst/>
              <a:ahLst/>
              <a:cxnLst/>
              <a:rect l="l" t="t" r="r" b="b"/>
              <a:pathLst>
                <a:path w="2269386" h="1276529">
                  <a:moveTo>
                    <a:pt x="0" y="0"/>
                  </a:moveTo>
                  <a:lnTo>
                    <a:pt x="2269386" y="0"/>
                  </a:lnTo>
                  <a:lnTo>
                    <a:pt x="2269386" y="1276530"/>
                  </a:lnTo>
                  <a:lnTo>
                    <a:pt x="0" y="1276530"/>
                  </a:lnTo>
                  <a:lnTo>
                    <a:pt x="0" y="0"/>
                  </a:lnTo>
                  <a:close/>
                </a:path>
              </a:pathLst>
            </a:custGeom>
            <a:blipFill>
              <a:blip r:embed="rId12"/>
              <a:stretch>
                <a:fillRect/>
              </a:stretch>
            </a:blipFill>
          </p:spPr>
          <p:txBody>
            <a:bodyPr/>
            <a:lstStyle/>
            <a:p>
              <a:endParaRPr lang="fr-FR"/>
            </a:p>
          </p:txBody>
        </p:sp>
      </p:grpSp>
      <p:sp>
        <p:nvSpPr>
          <p:cNvPr id="30" name="Freeform 30"/>
          <p:cNvSpPr/>
          <p:nvPr/>
        </p:nvSpPr>
        <p:spPr>
          <a:xfrm>
            <a:off x="15715084" y="2572176"/>
            <a:ext cx="528701" cy="428729"/>
          </a:xfrm>
          <a:custGeom>
            <a:avLst/>
            <a:gdLst/>
            <a:ahLst/>
            <a:cxnLst/>
            <a:rect l="l" t="t" r="r" b="b"/>
            <a:pathLst>
              <a:path w="528701" h="428729">
                <a:moveTo>
                  <a:pt x="0" y="0"/>
                </a:moveTo>
                <a:lnTo>
                  <a:pt x="528701" y="0"/>
                </a:lnTo>
                <a:lnTo>
                  <a:pt x="528701" y="428729"/>
                </a:lnTo>
                <a:lnTo>
                  <a:pt x="0" y="4287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1" name="Freeform 31"/>
          <p:cNvSpPr/>
          <p:nvPr/>
        </p:nvSpPr>
        <p:spPr>
          <a:xfrm>
            <a:off x="14883025" y="3415688"/>
            <a:ext cx="2182259" cy="718162"/>
          </a:xfrm>
          <a:custGeom>
            <a:avLst/>
            <a:gdLst/>
            <a:ahLst/>
            <a:cxnLst/>
            <a:rect l="l" t="t" r="r" b="b"/>
            <a:pathLst>
              <a:path w="2182259" h="718162">
                <a:moveTo>
                  <a:pt x="0" y="0"/>
                </a:moveTo>
                <a:lnTo>
                  <a:pt x="2182259" y="0"/>
                </a:lnTo>
                <a:lnTo>
                  <a:pt x="2182259" y="718161"/>
                </a:lnTo>
                <a:lnTo>
                  <a:pt x="0" y="7181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33" name="TextBox 33"/>
          <p:cNvSpPr txBox="1"/>
          <p:nvPr/>
        </p:nvSpPr>
        <p:spPr>
          <a:xfrm>
            <a:off x="609600" y="737276"/>
            <a:ext cx="11582400" cy="826494"/>
          </a:xfrm>
          <a:prstGeom prst="rect">
            <a:avLst/>
          </a:prstGeom>
        </p:spPr>
        <p:txBody>
          <a:bodyPr lIns="0" tIns="0" rIns="0" bIns="0" rtlCol="0" anchor="t">
            <a:spAutoFit/>
          </a:bodyPr>
          <a:lstStyle/>
          <a:p>
            <a:pPr marL="0" lvl="0" indent="0" algn="just">
              <a:lnSpc>
                <a:spcPts val="6428"/>
              </a:lnSpc>
              <a:spcBef>
                <a:spcPct val="0"/>
              </a:spcBef>
            </a:pPr>
            <a:r>
              <a:rPr lang="en-US" sz="5485" b="1" u="none" strike="noStrike">
                <a:gradFill>
                  <a:gsLst>
                    <a:gs pos="0">
                      <a:srgbClr val="6AD572">
                        <a:alpha val="100000"/>
                      </a:srgbClr>
                    </a:gs>
                    <a:gs pos="5000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WorkFlow</a:t>
            </a:r>
          </a:p>
        </p:txBody>
      </p:sp>
      <p:sp>
        <p:nvSpPr>
          <p:cNvPr id="34" name="TextBox 34"/>
          <p:cNvSpPr txBox="1"/>
          <p:nvPr/>
        </p:nvSpPr>
        <p:spPr>
          <a:xfrm>
            <a:off x="614261" y="1578257"/>
            <a:ext cx="9463189" cy="713464"/>
          </a:xfrm>
          <a:prstGeom prst="rect">
            <a:avLst/>
          </a:prstGeom>
        </p:spPr>
        <p:txBody>
          <a:bodyPr lIns="0" tIns="0" rIns="0" bIns="0" rtlCol="0" anchor="t">
            <a:spAutoFit/>
          </a:bodyPr>
          <a:lstStyle/>
          <a:p>
            <a:pPr marL="0" lvl="0" indent="0" algn="just">
              <a:lnSpc>
                <a:spcPts val="2826"/>
              </a:lnSpc>
              <a:spcBef>
                <a:spcPct val="0"/>
              </a:spcBef>
            </a:pPr>
            <a:r>
              <a:rPr lang="en-US" sz="2412" dirty="0">
                <a:solidFill>
                  <a:srgbClr val="676767"/>
                </a:solidFill>
                <a:latin typeface="Helvetica Now Display"/>
                <a:ea typeface="Helvetica Now Display"/>
                <a:cs typeface="Helvetica Now Display"/>
                <a:sym typeface="Helvetica Now Display"/>
              </a:rPr>
              <a:t>The overall w</a:t>
            </a:r>
            <a:r>
              <a:rPr lang="en-US" sz="2412" u="none" strike="noStrike" dirty="0">
                <a:solidFill>
                  <a:srgbClr val="676767"/>
                </a:solidFill>
                <a:latin typeface="Helvetica Now Display"/>
                <a:ea typeface="Helvetica Now Display"/>
                <a:cs typeface="Helvetica Now Display"/>
                <a:sym typeface="Helvetica Now Display"/>
              </a:rPr>
              <a:t>orkflow prepares the data step-by-step, so the final dataset is accurate, organized, and ready for meaningful insights.</a:t>
            </a:r>
          </a:p>
        </p:txBody>
      </p:sp>
      <p:sp>
        <p:nvSpPr>
          <p:cNvPr id="35" name="TextBox 35"/>
          <p:cNvSpPr txBox="1"/>
          <p:nvPr/>
        </p:nvSpPr>
        <p:spPr>
          <a:xfrm>
            <a:off x="1790750" y="6664101"/>
            <a:ext cx="2895600" cy="296620"/>
          </a:xfrm>
          <a:prstGeom prst="rect">
            <a:avLst/>
          </a:prstGeom>
        </p:spPr>
        <p:txBody>
          <a:bodyPr lIns="0" tIns="0" rIns="0" bIns="0" rtlCol="0" anchor="t">
            <a:spAutoFit/>
          </a:bodyPr>
          <a:lstStyle/>
          <a:p>
            <a:pPr marL="0" lvl="0" indent="0" algn="ctr">
              <a:lnSpc>
                <a:spcPts val="2343"/>
              </a:lnSpc>
              <a:spcBef>
                <a:spcPct val="0"/>
              </a:spcBef>
            </a:pPr>
            <a:r>
              <a:rPr lang="en-US" sz="2000" u="none" strike="noStrike"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Extracting Data</a:t>
            </a:r>
          </a:p>
        </p:txBody>
      </p:sp>
      <p:sp>
        <p:nvSpPr>
          <p:cNvPr id="37" name="TextBox 37"/>
          <p:cNvSpPr txBox="1"/>
          <p:nvPr/>
        </p:nvSpPr>
        <p:spPr>
          <a:xfrm>
            <a:off x="10161684" y="3374510"/>
            <a:ext cx="2171700" cy="588279"/>
          </a:xfrm>
          <a:prstGeom prst="rect">
            <a:avLst/>
          </a:prstGeom>
        </p:spPr>
        <p:txBody>
          <a:bodyPr lIns="0" tIns="0" rIns="0" bIns="0" rtlCol="0" anchor="t">
            <a:spAutoFit/>
          </a:bodyPr>
          <a:lstStyle/>
          <a:p>
            <a:pPr algn="ctr">
              <a:lnSpc>
                <a:spcPts val="2342"/>
              </a:lnSpc>
            </a:pPr>
            <a:r>
              <a:rPr lang="en-US" sz="2000"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Machine</a:t>
            </a:r>
          </a:p>
          <a:p>
            <a:pPr marL="0" lvl="0" indent="0" algn="ctr">
              <a:lnSpc>
                <a:spcPts val="2343"/>
              </a:lnSpc>
              <a:spcBef>
                <a:spcPct val="0"/>
              </a:spcBef>
            </a:pPr>
            <a:r>
              <a:rPr lang="en-US" sz="2000"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Learning</a:t>
            </a:r>
          </a:p>
        </p:txBody>
      </p:sp>
      <p:sp>
        <p:nvSpPr>
          <p:cNvPr id="38" name="TextBox 38"/>
          <p:cNvSpPr txBox="1"/>
          <p:nvPr/>
        </p:nvSpPr>
        <p:spPr>
          <a:xfrm>
            <a:off x="14893584" y="1559318"/>
            <a:ext cx="2171700" cy="588167"/>
          </a:xfrm>
          <a:prstGeom prst="rect">
            <a:avLst/>
          </a:prstGeom>
        </p:spPr>
        <p:txBody>
          <a:bodyPr lIns="0" tIns="0" rIns="0" bIns="0" rtlCol="0" anchor="t">
            <a:spAutoFit/>
          </a:bodyPr>
          <a:lstStyle/>
          <a:p>
            <a:pPr marL="0" lvl="0" indent="0" algn="ctr">
              <a:lnSpc>
                <a:spcPts val="2343"/>
              </a:lnSpc>
              <a:spcBef>
                <a:spcPct val="0"/>
              </a:spcBef>
            </a:pPr>
            <a:r>
              <a:rPr lang="en-US" sz="2000"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Dashboarding and Visualization</a:t>
            </a:r>
          </a:p>
        </p:txBody>
      </p:sp>
      <p:grpSp>
        <p:nvGrpSpPr>
          <p:cNvPr id="22" name="Group 22"/>
          <p:cNvGrpSpPr/>
          <p:nvPr/>
        </p:nvGrpSpPr>
        <p:grpSpPr>
          <a:xfrm>
            <a:off x="6413205" y="3280373"/>
            <a:ext cx="1702039" cy="2500301"/>
            <a:chOff x="0" y="0"/>
            <a:chExt cx="2269386" cy="3333735"/>
          </a:xfrm>
        </p:grpSpPr>
        <p:sp>
          <p:nvSpPr>
            <p:cNvPr id="23" name="Freeform 23"/>
            <p:cNvSpPr/>
            <p:nvPr/>
          </p:nvSpPr>
          <p:spPr>
            <a:xfrm>
              <a:off x="231124" y="1220698"/>
              <a:ext cx="1778207" cy="911982"/>
            </a:xfrm>
            <a:custGeom>
              <a:avLst/>
              <a:gdLst/>
              <a:ahLst/>
              <a:cxnLst/>
              <a:rect l="l" t="t" r="r" b="b"/>
              <a:pathLst>
                <a:path w="1778207" h="911982">
                  <a:moveTo>
                    <a:pt x="0" y="0"/>
                  </a:moveTo>
                  <a:lnTo>
                    <a:pt x="1778207" y="0"/>
                  </a:lnTo>
                  <a:lnTo>
                    <a:pt x="1778207" y="911981"/>
                  </a:lnTo>
                  <a:lnTo>
                    <a:pt x="0" y="911981"/>
                  </a:lnTo>
                  <a:lnTo>
                    <a:pt x="0" y="0"/>
                  </a:lnTo>
                  <a:close/>
                </a:path>
              </a:pathLst>
            </a:custGeom>
            <a:blipFill>
              <a:blip r:embed="rId10"/>
              <a:stretch>
                <a:fillRect/>
              </a:stretch>
            </a:blipFill>
          </p:spPr>
          <p:txBody>
            <a:bodyPr/>
            <a:lstStyle/>
            <a:p>
              <a:endParaRPr lang="fr-FR"/>
            </a:p>
          </p:txBody>
        </p:sp>
        <p:sp>
          <p:nvSpPr>
            <p:cNvPr id="24" name="Freeform 24"/>
            <p:cNvSpPr/>
            <p:nvPr/>
          </p:nvSpPr>
          <p:spPr>
            <a:xfrm>
              <a:off x="407305" y="0"/>
              <a:ext cx="1425846" cy="1220698"/>
            </a:xfrm>
            <a:custGeom>
              <a:avLst/>
              <a:gdLst/>
              <a:ahLst/>
              <a:cxnLst/>
              <a:rect l="l" t="t" r="r" b="b"/>
              <a:pathLst>
                <a:path w="1425846" h="1220698">
                  <a:moveTo>
                    <a:pt x="0" y="0"/>
                  </a:moveTo>
                  <a:lnTo>
                    <a:pt x="1425846" y="0"/>
                  </a:lnTo>
                  <a:lnTo>
                    <a:pt x="1425846" y="1220698"/>
                  </a:lnTo>
                  <a:lnTo>
                    <a:pt x="0" y="1220698"/>
                  </a:lnTo>
                  <a:lnTo>
                    <a:pt x="0" y="0"/>
                  </a:lnTo>
                  <a:close/>
                </a:path>
              </a:pathLst>
            </a:custGeom>
            <a:blipFill>
              <a:blip r:embed="rId11"/>
              <a:stretch>
                <a:fillRect/>
              </a:stretch>
            </a:blipFill>
          </p:spPr>
          <p:txBody>
            <a:bodyPr/>
            <a:lstStyle/>
            <a:p>
              <a:endParaRPr lang="fr-FR"/>
            </a:p>
          </p:txBody>
        </p:sp>
        <p:sp>
          <p:nvSpPr>
            <p:cNvPr id="25" name="Freeform 25"/>
            <p:cNvSpPr/>
            <p:nvPr/>
          </p:nvSpPr>
          <p:spPr>
            <a:xfrm>
              <a:off x="0" y="2057205"/>
              <a:ext cx="2269386" cy="1276529"/>
            </a:xfrm>
            <a:custGeom>
              <a:avLst/>
              <a:gdLst/>
              <a:ahLst/>
              <a:cxnLst/>
              <a:rect l="l" t="t" r="r" b="b"/>
              <a:pathLst>
                <a:path w="2269386" h="1276529">
                  <a:moveTo>
                    <a:pt x="0" y="0"/>
                  </a:moveTo>
                  <a:lnTo>
                    <a:pt x="2269386" y="0"/>
                  </a:lnTo>
                  <a:lnTo>
                    <a:pt x="2269386" y="1276530"/>
                  </a:lnTo>
                  <a:lnTo>
                    <a:pt x="0" y="1276530"/>
                  </a:lnTo>
                  <a:lnTo>
                    <a:pt x="0" y="0"/>
                  </a:lnTo>
                  <a:close/>
                </a:path>
              </a:pathLst>
            </a:custGeom>
            <a:blipFill>
              <a:blip r:embed="rId12"/>
              <a:stretch>
                <a:fillRect/>
              </a:stretch>
            </a:blipFill>
          </p:spPr>
          <p:txBody>
            <a:bodyPr/>
            <a:lstStyle/>
            <a:p>
              <a:endParaRPr lang="fr-FR"/>
            </a:p>
          </p:txBody>
        </p:sp>
      </p:grpSp>
      <p:sp>
        <p:nvSpPr>
          <p:cNvPr id="36" name="TextBox 36"/>
          <p:cNvSpPr txBox="1"/>
          <p:nvPr/>
        </p:nvSpPr>
        <p:spPr>
          <a:xfrm>
            <a:off x="6341316" y="6987617"/>
            <a:ext cx="2171700" cy="292892"/>
          </a:xfrm>
          <a:prstGeom prst="rect">
            <a:avLst/>
          </a:prstGeom>
        </p:spPr>
        <p:txBody>
          <a:bodyPr lIns="0" tIns="0" rIns="0" bIns="0" rtlCol="0" anchor="t">
            <a:spAutoFit/>
          </a:bodyPr>
          <a:lstStyle/>
          <a:p>
            <a:pPr marL="0" lvl="0" indent="0" algn="ctr">
              <a:lnSpc>
                <a:spcPts val="2343"/>
              </a:lnSpc>
              <a:spcBef>
                <a:spcPct val="0"/>
              </a:spcBef>
            </a:pPr>
            <a:r>
              <a:rPr lang="en-US" sz="2000"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C</a:t>
            </a:r>
            <a:r>
              <a:rPr lang="en-US" sz="2000" u="none" strike="noStrike" dirty="0">
                <a:gradFill>
                  <a:gsLst>
                    <a:gs pos="0">
                      <a:srgbClr val="6AD572">
                        <a:alpha val="100000"/>
                      </a:srgbClr>
                    </a:gs>
                    <a:gs pos="50000">
                      <a:srgbClr val="6AD572">
                        <a:alpha val="100000"/>
                      </a:srgbClr>
                    </a:gs>
                    <a:gs pos="100000">
                      <a:srgbClr val="65A6FE">
                        <a:alpha val="100000"/>
                      </a:srgbClr>
                    </a:gs>
                  </a:gsLst>
                  <a:lin ang="0"/>
                </a:gradFill>
                <a:latin typeface="Helvetica Now Display"/>
                <a:ea typeface="Helvetica Now Display"/>
                <a:cs typeface="Helvetica Now Display"/>
                <a:sym typeface="Helvetica Now Display"/>
              </a:rPr>
              <a:t>leaning &amp; Joins</a:t>
            </a:r>
          </a:p>
        </p:txBody>
      </p:sp>
      <p:grpSp>
        <p:nvGrpSpPr>
          <p:cNvPr id="64" name="Group 63">
            <a:extLst>
              <a:ext uri="{FF2B5EF4-FFF2-40B4-BE49-F238E27FC236}">
                <a16:creationId xmlns:a16="http://schemas.microsoft.com/office/drawing/2014/main" id="{EB1300C2-4315-7988-A427-D5113F2A9826}"/>
              </a:ext>
            </a:extLst>
          </p:cNvPr>
          <p:cNvGrpSpPr/>
          <p:nvPr/>
        </p:nvGrpSpPr>
        <p:grpSpPr>
          <a:xfrm>
            <a:off x="10714965" y="4106459"/>
            <a:ext cx="1065137" cy="1061370"/>
            <a:chOff x="4634467" y="62697"/>
            <a:chExt cx="1065137" cy="1061370"/>
          </a:xfrm>
        </p:grpSpPr>
        <p:sp>
          <p:nvSpPr>
            <p:cNvPr id="59" name="Freeform 11">
              <a:extLst>
                <a:ext uri="{FF2B5EF4-FFF2-40B4-BE49-F238E27FC236}">
                  <a16:creationId xmlns:a16="http://schemas.microsoft.com/office/drawing/2014/main" id="{93971BE0-4EB9-E8BE-BB9E-2247FA8F1435}"/>
                </a:ext>
              </a:extLst>
            </p:cNvPr>
            <p:cNvSpPr/>
            <p:nvPr/>
          </p:nvSpPr>
          <p:spPr>
            <a:xfrm>
              <a:off x="4634467" y="107043"/>
              <a:ext cx="1065137" cy="1017024"/>
            </a:xfrm>
            <a:custGeom>
              <a:avLst/>
              <a:gdLst/>
              <a:ahLst/>
              <a:cxnLst/>
              <a:rect l="l" t="t" r="r" b="b"/>
              <a:pathLst>
                <a:path w="1420183" h="1356032">
                  <a:moveTo>
                    <a:pt x="0" y="0"/>
                  </a:moveTo>
                  <a:lnTo>
                    <a:pt x="1420183" y="0"/>
                  </a:lnTo>
                  <a:lnTo>
                    <a:pt x="1420183" y="1356032"/>
                  </a:lnTo>
                  <a:lnTo>
                    <a:pt x="0" y="1356032"/>
                  </a:lnTo>
                  <a:lnTo>
                    <a:pt x="0" y="0"/>
                  </a:lnTo>
                  <a:close/>
                </a:path>
              </a:pathLst>
            </a:custGeom>
            <a:blipFill>
              <a:blip r:embed="rId2">
                <a:alphaModFix amt="24000"/>
              </a:blip>
              <a:stretch>
                <a:fillRect l="-2325" t="-2060" r="-2325" b="-2060"/>
              </a:stretch>
            </a:blipFill>
            <a:ln cap="sq">
              <a:noFill/>
              <a:prstDash val="solid"/>
              <a:miter/>
            </a:ln>
          </p:spPr>
          <p:txBody>
            <a:bodyPr/>
            <a:lstStyle/>
            <a:p>
              <a:endParaRPr lang="fr-FR" dirty="0"/>
            </a:p>
          </p:txBody>
        </p:sp>
        <p:sp>
          <p:nvSpPr>
            <p:cNvPr id="60" name="Freeform 12">
              <a:extLst>
                <a:ext uri="{FF2B5EF4-FFF2-40B4-BE49-F238E27FC236}">
                  <a16:creationId xmlns:a16="http://schemas.microsoft.com/office/drawing/2014/main" id="{2C145C17-01CC-3523-15F0-27BB198EC0F9}"/>
                </a:ext>
              </a:extLst>
            </p:cNvPr>
            <p:cNvSpPr/>
            <p:nvPr/>
          </p:nvSpPr>
          <p:spPr>
            <a:xfrm>
              <a:off x="4686350" y="120344"/>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1" name="Freeform 13">
              <a:extLst>
                <a:ext uri="{FF2B5EF4-FFF2-40B4-BE49-F238E27FC236}">
                  <a16:creationId xmlns:a16="http://schemas.microsoft.com/office/drawing/2014/main" id="{8AFC0572-C51B-0C7A-3356-1FDC3903B10C}"/>
                </a:ext>
              </a:extLst>
            </p:cNvPr>
            <p:cNvSpPr/>
            <p:nvPr/>
          </p:nvSpPr>
          <p:spPr>
            <a:xfrm>
              <a:off x="4686350" y="62697"/>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grpSp>
      <p:grpSp>
        <p:nvGrpSpPr>
          <p:cNvPr id="74" name="Group 73">
            <a:extLst>
              <a:ext uri="{FF2B5EF4-FFF2-40B4-BE49-F238E27FC236}">
                <a16:creationId xmlns:a16="http://schemas.microsoft.com/office/drawing/2014/main" id="{7DF5D0C0-84F4-216C-6584-CBCF835EB0F6}"/>
              </a:ext>
            </a:extLst>
          </p:cNvPr>
          <p:cNvGrpSpPr/>
          <p:nvPr/>
        </p:nvGrpSpPr>
        <p:grpSpPr>
          <a:xfrm>
            <a:off x="6855066" y="5602731"/>
            <a:ext cx="1065137" cy="1061370"/>
            <a:chOff x="4634467" y="62697"/>
            <a:chExt cx="1065137" cy="1061370"/>
          </a:xfrm>
        </p:grpSpPr>
        <p:sp>
          <p:nvSpPr>
            <p:cNvPr id="75" name="Freeform 11">
              <a:extLst>
                <a:ext uri="{FF2B5EF4-FFF2-40B4-BE49-F238E27FC236}">
                  <a16:creationId xmlns:a16="http://schemas.microsoft.com/office/drawing/2014/main" id="{F0796BEC-F79B-9344-34C2-D25BE17E89D9}"/>
                </a:ext>
              </a:extLst>
            </p:cNvPr>
            <p:cNvSpPr/>
            <p:nvPr/>
          </p:nvSpPr>
          <p:spPr>
            <a:xfrm>
              <a:off x="4634467" y="107043"/>
              <a:ext cx="1065137" cy="1017024"/>
            </a:xfrm>
            <a:custGeom>
              <a:avLst/>
              <a:gdLst/>
              <a:ahLst/>
              <a:cxnLst/>
              <a:rect l="l" t="t" r="r" b="b"/>
              <a:pathLst>
                <a:path w="1420183" h="1356032">
                  <a:moveTo>
                    <a:pt x="0" y="0"/>
                  </a:moveTo>
                  <a:lnTo>
                    <a:pt x="1420183" y="0"/>
                  </a:lnTo>
                  <a:lnTo>
                    <a:pt x="1420183" y="1356032"/>
                  </a:lnTo>
                  <a:lnTo>
                    <a:pt x="0" y="1356032"/>
                  </a:lnTo>
                  <a:lnTo>
                    <a:pt x="0" y="0"/>
                  </a:lnTo>
                  <a:close/>
                </a:path>
              </a:pathLst>
            </a:custGeom>
            <a:blipFill>
              <a:blip r:embed="rId2">
                <a:alphaModFix amt="24000"/>
              </a:blip>
              <a:stretch>
                <a:fillRect l="-2325" t="-2060" r="-2325" b="-2060"/>
              </a:stretch>
            </a:blipFill>
            <a:ln cap="sq">
              <a:noFill/>
              <a:prstDash val="solid"/>
              <a:miter/>
            </a:ln>
          </p:spPr>
          <p:txBody>
            <a:bodyPr/>
            <a:lstStyle/>
            <a:p>
              <a:endParaRPr lang="fr-FR" dirty="0"/>
            </a:p>
          </p:txBody>
        </p:sp>
        <p:sp>
          <p:nvSpPr>
            <p:cNvPr id="76" name="Freeform 12">
              <a:extLst>
                <a:ext uri="{FF2B5EF4-FFF2-40B4-BE49-F238E27FC236}">
                  <a16:creationId xmlns:a16="http://schemas.microsoft.com/office/drawing/2014/main" id="{D185EF5E-CD86-C896-6186-A3E4305880E3}"/>
                </a:ext>
              </a:extLst>
            </p:cNvPr>
            <p:cNvSpPr/>
            <p:nvPr/>
          </p:nvSpPr>
          <p:spPr>
            <a:xfrm>
              <a:off x="4686350" y="120344"/>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7" name="Freeform 13">
              <a:extLst>
                <a:ext uri="{FF2B5EF4-FFF2-40B4-BE49-F238E27FC236}">
                  <a16:creationId xmlns:a16="http://schemas.microsoft.com/office/drawing/2014/main" id="{4B169745-8D86-511D-755D-5B4665059713}"/>
                </a:ext>
              </a:extLst>
            </p:cNvPr>
            <p:cNvSpPr/>
            <p:nvPr/>
          </p:nvSpPr>
          <p:spPr>
            <a:xfrm>
              <a:off x="4686350" y="62697"/>
              <a:ext cx="959017" cy="911067"/>
            </a:xfrm>
            <a:custGeom>
              <a:avLst/>
              <a:gdLst/>
              <a:ahLst/>
              <a:cxnLst/>
              <a:rect l="l" t="t" r="r" b="b"/>
              <a:pathLst>
                <a:path w="1278690" h="1214756">
                  <a:moveTo>
                    <a:pt x="0" y="0"/>
                  </a:moveTo>
                  <a:lnTo>
                    <a:pt x="1278691" y="0"/>
                  </a:lnTo>
                  <a:lnTo>
                    <a:pt x="1278691" y="1214756"/>
                  </a:lnTo>
                  <a:lnTo>
                    <a:pt x="0" y="12147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grpSp>
      <p:sp>
        <p:nvSpPr>
          <p:cNvPr id="40" name="Freeform 8">
            <a:extLst>
              <a:ext uri="{FF2B5EF4-FFF2-40B4-BE49-F238E27FC236}">
                <a16:creationId xmlns:a16="http://schemas.microsoft.com/office/drawing/2014/main" id="{6622970B-CABE-2C1F-E10F-1EB40368E2DB}"/>
              </a:ext>
            </a:extLst>
          </p:cNvPr>
          <p:cNvSpPr/>
          <p:nvPr/>
        </p:nvSpPr>
        <p:spPr>
          <a:xfrm>
            <a:off x="7207034" y="5867513"/>
            <a:ext cx="438623" cy="438623"/>
          </a:xfrm>
          <a:custGeom>
            <a:avLst/>
            <a:gdLst/>
            <a:ahLst/>
            <a:cxnLst/>
            <a:rect l="l" t="t" r="r" b="b"/>
            <a:pathLst>
              <a:path w="438623" h="438623">
                <a:moveTo>
                  <a:pt x="0" y="0"/>
                </a:moveTo>
                <a:lnTo>
                  <a:pt x="438623" y="0"/>
                </a:lnTo>
                <a:lnTo>
                  <a:pt x="438623" y="438623"/>
                </a:lnTo>
                <a:lnTo>
                  <a:pt x="0" y="4386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32" name="Freeform 32"/>
          <p:cNvSpPr/>
          <p:nvPr/>
        </p:nvSpPr>
        <p:spPr>
          <a:xfrm>
            <a:off x="10956523" y="4295591"/>
            <a:ext cx="582019" cy="582019"/>
          </a:xfrm>
          <a:custGeom>
            <a:avLst/>
            <a:gdLst/>
            <a:ahLst/>
            <a:cxnLst/>
            <a:rect l="l" t="t" r="r" b="b"/>
            <a:pathLst>
              <a:path w="582019" h="582019">
                <a:moveTo>
                  <a:pt x="0" y="0"/>
                </a:moveTo>
                <a:lnTo>
                  <a:pt x="582019" y="0"/>
                </a:lnTo>
                <a:lnTo>
                  <a:pt x="582019" y="582019"/>
                </a:lnTo>
                <a:lnTo>
                  <a:pt x="0" y="58201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35" grpId="0"/>
      <p:bldP spid="37" grpId="0"/>
      <p:bldP spid="38" grpId="0"/>
      <p:bldP spid="36" grpId="0"/>
      <p:bldP spid="40"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pic>
        <p:nvPicPr>
          <p:cNvPr id="27" name="Picture 26" descr="A screenshot of a screen&#10;&#10;AI-generated content may be incorrect.">
            <a:extLst>
              <a:ext uri="{FF2B5EF4-FFF2-40B4-BE49-F238E27FC236}">
                <a16:creationId xmlns:a16="http://schemas.microsoft.com/office/drawing/2014/main" id="{FF4C9EEE-1C9A-14C9-1221-E2B03E5EF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636154" y="2638309"/>
            <a:ext cx="5111802" cy="6494689"/>
            <a:chOff x="0" y="0"/>
            <a:chExt cx="1168896" cy="1485116"/>
          </a:xfrm>
        </p:grpSpPr>
        <p:sp>
          <p:nvSpPr>
            <p:cNvPr id="3" name="Freeform 3"/>
            <p:cNvSpPr/>
            <p:nvPr/>
          </p:nvSpPr>
          <p:spPr>
            <a:xfrm>
              <a:off x="0" y="0"/>
              <a:ext cx="1168896" cy="1485116"/>
            </a:xfrm>
            <a:custGeom>
              <a:avLst/>
              <a:gdLst/>
              <a:ahLst/>
              <a:cxnLst/>
              <a:rect l="l" t="t" r="r" b="b"/>
              <a:pathLst>
                <a:path w="1168896" h="1485116">
                  <a:moveTo>
                    <a:pt x="584448" y="0"/>
                  </a:moveTo>
                  <a:lnTo>
                    <a:pt x="1168896" y="1485116"/>
                  </a:lnTo>
                  <a:lnTo>
                    <a:pt x="0" y="1485116"/>
                  </a:lnTo>
                  <a:lnTo>
                    <a:pt x="584448" y="0"/>
                  </a:lnTo>
                  <a:close/>
                </a:path>
              </a:pathLst>
            </a:custGeom>
            <a:gradFill rotWithShape="1">
              <a:gsLst>
                <a:gs pos="0">
                  <a:srgbClr val="6AD572">
                    <a:alpha val="100000"/>
                  </a:srgbClr>
                </a:gs>
                <a:gs pos="100000">
                  <a:srgbClr val="6AD572">
                    <a:alpha val="0"/>
                  </a:srgbClr>
                </a:gs>
              </a:gsLst>
              <a:lin ang="5400000"/>
            </a:gradFill>
          </p:spPr>
          <p:txBody>
            <a:bodyPr/>
            <a:lstStyle/>
            <a:p>
              <a:endParaRPr lang="fr-FR"/>
            </a:p>
          </p:txBody>
        </p:sp>
        <p:sp>
          <p:nvSpPr>
            <p:cNvPr id="4" name="TextBox 4"/>
            <p:cNvSpPr txBox="1"/>
            <p:nvPr/>
          </p:nvSpPr>
          <p:spPr>
            <a:xfrm>
              <a:off x="182640" y="632368"/>
              <a:ext cx="803616" cy="746668"/>
            </a:xfrm>
            <a:prstGeom prst="rect">
              <a:avLst/>
            </a:prstGeom>
          </p:spPr>
          <p:txBody>
            <a:bodyPr lIns="50800" tIns="50800" rIns="50800" bIns="50800" rtlCol="0" anchor="ctr"/>
            <a:lstStyle/>
            <a:p>
              <a:pPr algn="ctr">
                <a:lnSpc>
                  <a:spcPts val="2488"/>
                </a:lnSpc>
              </a:pPr>
              <a:endParaRPr/>
            </a:p>
          </p:txBody>
        </p:sp>
      </p:grpSp>
      <p:grpSp>
        <p:nvGrpSpPr>
          <p:cNvPr id="5" name="Group 5"/>
          <p:cNvGrpSpPr/>
          <p:nvPr/>
        </p:nvGrpSpPr>
        <p:grpSpPr>
          <a:xfrm rot="-5400000">
            <a:off x="8540044" y="2638309"/>
            <a:ext cx="5111802" cy="6494689"/>
            <a:chOff x="0" y="0"/>
            <a:chExt cx="1168896" cy="1485116"/>
          </a:xfrm>
        </p:grpSpPr>
        <p:sp>
          <p:nvSpPr>
            <p:cNvPr id="6" name="Freeform 6"/>
            <p:cNvSpPr/>
            <p:nvPr/>
          </p:nvSpPr>
          <p:spPr>
            <a:xfrm>
              <a:off x="0" y="0"/>
              <a:ext cx="1168896" cy="1485116"/>
            </a:xfrm>
            <a:custGeom>
              <a:avLst/>
              <a:gdLst/>
              <a:ahLst/>
              <a:cxnLst/>
              <a:rect l="l" t="t" r="r" b="b"/>
              <a:pathLst>
                <a:path w="1168896" h="1485116">
                  <a:moveTo>
                    <a:pt x="584448" y="0"/>
                  </a:moveTo>
                  <a:lnTo>
                    <a:pt x="1168896" y="1485116"/>
                  </a:lnTo>
                  <a:lnTo>
                    <a:pt x="0" y="1485116"/>
                  </a:lnTo>
                  <a:lnTo>
                    <a:pt x="584448" y="0"/>
                  </a:lnTo>
                  <a:close/>
                </a:path>
              </a:pathLst>
            </a:custGeom>
            <a:gradFill rotWithShape="1">
              <a:gsLst>
                <a:gs pos="0">
                  <a:srgbClr val="65A6FE">
                    <a:alpha val="100000"/>
                  </a:srgbClr>
                </a:gs>
                <a:gs pos="100000">
                  <a:srgbClr val="65A6FE">
                    <a:alpha val="0"/>
                  </a:srgbClr>
                </a:gs>
              </a:gsLst>
              <a:lin ang="5400000"/>
            </a:gradFill>
          </p:spPr>
          <p:txBody>
            <a:bodyPr/>
            <a:lstStyle/>
            <a:p>
              <a:endParaRPr lang="fr-FR"/>
            </a:p>
          </p:txBody>
        </p:sp>
        <p:sp>
          <p:nvSpPr>
            <p:cNvPr id="7" name="TextBox 7"/>
            <p:cNvSpPr txBox="1"/>
            <p:nvPr/>
          </p:nvSpPr>
          <p:spPr>
            <a:xfrm>
              <a:off x="182640" y="632368"/>
              <a:ext cx="803616" cy="746668"/>
            </a:xfrm>
            <a:prstGeom prst="rect">
              <a:avLst/>
            </a:prstGeom>
          </p:spPr>
          <p:txBody>
            <a:bodyPr lIns="50800" tIns="50800" rIns="50800" bIns="50800" rtlCol="0" anchor="ctr"/>
            <a:lstStyle/>
            <a:p>
              <a:pPr algn="ctr">
                <a:lnSpc>
                  <a:spcPts val="2488"/>
                </a:lnSpc>
              </a:pPr>
              <a:endParaRPr/>
            </a:p>
          </p:txBody>
        </p:sp>
      </p:grpSp>
      <p:grpSp>
        <p:nvGrpSpPr>
          <p:cNvPr id="8" name="Group 8"/>
          <p:cNvGrpSpPr/>
          <p:nvPr/>
        </p:nvGrpSpPr>
        <p:grpSpPr>
          <a:xfrm>
            <a:off x="7209324" y="3950977"/>
            <a:ext cx="3869352" cy="386935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EBF4"/>
            </a:solidFill>
          </p:spPr>
          <p:txBody>
            <a:bodyPr/>
            <a:lstStyle/>
            <a:p>
              <a:endParaRPr lang="fr-F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488"/>
                </a:lnSpc>
              </a:pPr>
              <a:endParaRPr/>
            </a:p>
          </p:txBody>
        </p:sp>
      </p:grpSp>
      <p:sp>
        <p:nvSpPr>
          <p:cNvPr id="11" name="Freeform 11"/>
          <p:cNvSpPr/>
          <p:nvPr/>
        </p:nvSpPr>
        <p:spPr>
          <a:xfrm>
            <a:off x="7410954" y="4428548"/>
            <a:ext cx="3466093" cy="3466093"/>
          </a:xfrm>
          <a:custGeom>
            <a:avLst/>
            <a:gdLst/>
            <a:ahLst/>
            <a:cxnLst/>
            <a:rect l="l" t="t" r="r" b="b"/>
            <a:pathLst>
              <a:path w="3466093" h="3466093">
                <a:moveTo>
                  <a:pt x="0" y="0"/>
                </a:moveTo>
                <a:lnTo>
                  <a:pt x="3466092" y="0"/>
                </a:lnTo>
                <a:lnTo>
                  <a:pt x="3466092" y="3466093"/>
                </a:lnTo>
                <a:lnTo>
                  <a:pt x="0" y="3466093"/>
                </a:lnTo>
                <a:lnTo>
                  <a:pt x="0" y="0"/>
                </a:lnTo>
                <a:close/>
              </a:path>
            </a:pathLst>
          </a:custGeom>
          <a:blipFill>
            <a:blip r:embed="rId2">
              <a:alphaModFix amt="24000"/>
            </a:blip>
            <a:stretch>
              <a:fillRect/>
            </a:stretch>
          </a:blipFill>
          <a:ln cap="sq">
            <a:noFill/>
            <a:prstDash val="solid"/>
            <a:miter/>
          </a:ln>
        </p:spPr>
        <p:txBody>
          <a:bodyPr/>
          <a:lstStyle/>
          <a:p>
            <a:endParaRPr lang="fr-FR"/>
          </a:p>
        </p:txBody>
      </p:sp>
      <p:grpSp>
        <p:nvGrpSpPr>
          <p:cNvPr id="12" name="Group 12"/>
          <p:cNvGrpSpPr/>
          <p:nvPr/>
        </p:nvGrpSpPr>
        <p:grpSpPr>
          <a:xfrm>
            <a:off x="7673072" y="4509976"/>
            <a:ext cx="2941856" cy="294185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EBF4"/>
            </a:solidFill>
          </p:spPr>
          <p:txBody>
            <a:bodyPr/>
            <a:lstStyle/>
            <a:p>
              <a:endParaRPr lang="fr-F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488"/>
                </a:lnSpc>
              </a:pPr>
              <a:endParaRPr/>
            </a:p>
          </p:txBody>
        </p:sp>
      </p:grpSp>
      <p:grpSp>
        <p:nvGrpSpPr>
          <p:cNvPr id="15" name="Group 15"/>
          <p:cNvGrpSpPr/>
          <p:nvPr/>
        </p:nvGrpSpPr>
        <p:grpSpPr>
          <a:xfrm>
            <a:off x="7673072" y="4414726"/>
            <a:ext cx="2941856" cy="294185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E"/>
            </a:solidFill>
          </p:spPr>
          <p:txBody>
            <a:bodyPr/>
            <a:lstStyle/>
            <a:p>
              <a:endParaRPr lang="fr-F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488"/>
                </a:lnSpc>
              </a:pPr>
              <a:endParaRPr/>
            </a:p>
          </p:txBody>
        </p:sp>
      </p:grpSp>
      <p:sp>
        <p:nvSpPr>
          <p:cNvPr id="18" name="Freeform 18"/>
          <p:cNvSpPr/>
          <p:nvPr/>
        </p:nvSpPr>
        <p:spPr>
          <a:xfrm>
            <a:off x="8052870" y="5443433"/>
            <a:ext cx="2182259" cy="718162"/>
          </a:xfrm>
          <a:custGeom>
            <a:avLst/>
            <a:gdLst/>
            <a:ahLst/>
            <a:cxnLst/>
            <a:rect l="l" t="t" r="r" b="b"/>
            <a:pathLst>
              <a:path w="2182259" h="718162">
                <a:moveTo>
                  <a:pt x="0" y="0"/>
                </a:moveTo>
                <a:lnTo>
                  <a:pt x="2182260" y="0"/>
                </a:lnTo>
                <a:lnTo>
                  <a:pt x="2182260" y="718161"/>
                </a:lnTo>
                <a:lnTo>
                  <a:pt x="0" y="718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9" name="TextBox 19"/>
          <p:cNvSpPr txBox="1"/>
          <p:nvPr/>
        </p:nvSpPr>
        <p:spPr>
          <a:xfrm>
            <a:off x="4076700" y="2009915"/>
            <a:ext cx="10134600" cy="306705"/>
          </a:xfrm>
          <a:prstGeom prst="rect">
            <a:avLst/>
          </a:prstGeom>
        </p:spPr>
        <p:txBody>
          <a:bodyPr lIns="0" tIns="0" rIns="0" bIns="0" rtlCol="0" anchor="t">
            <a:spAutoFit/>
          </a:bodyPr>
          <a:lstStyle/>
          <a:p>
            <a:pPr algn="ctr">
              <a:lnSpc>
                <a:spcPts val="2520"/>
              </a:lnSpc>
              <a:spcBef>
                <a:spcPct val="0"/>
              </a:spcBef>
            </a:pPr>
            <a:r>
              <a:rPr lang="en-US" sz="1800">
                <a:solidFill>
                  <a:srgbClr val="667198"/>
                </a:solidFill>
                <a:latin typeface="Helvetica Now Display"/>
                <a:ea typeface="Helvetica Now Display"/>
                <a:cs typeface="Helvetica Now Display"/>
                <a:sym typeface="Helvetica Now Display"/>
              </a:rPr>
              <a:t>let’s all look at the dashboard in power bi</a:t>
            </a:r>
          </a:p>
        </p:txBody>
      </p:sp>
      <p:sp>
        <p:nvSpPr>
          <p:cNvPr id="20" name="TextBox 20"/>
          <p:cNvSpPr txBox="1"/>
          <p:nvPr/>
        </p:nvSpPr>
        <p:spPr>
          <a:xfrm>
            <a:off x="2825075" y="1189695"/>
            <a:ext cx="12637850" cy="712470"/>
          </a:xfrm>
          <a:prstGeom prst="rect">
            <a:avLst/>
          </a:prstGeom>
        </p:spPr>
        <p:txBody>
          <a:bodyPr lIns="0" tIns="0" rIns="0" bIns="0" rtlCol="0" anchor="t">
            <a:spAutoFit/>
          </a:bodyPr>
          <a:lstStyle/>
          <a:p>
            <a:pPr algn="ctr">
              <a:lnSpc>
                <a:spcPts val="5625"/>
              </a:lnSpc>
            </a:pPr>
            <a:r>
              <a:rPr lang="en-US" sz="4800" b="1">
                <a:gradFill>
                  <a:gsLst>
                    <a:gs pos="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Dashboard</a:t>
            </a:r>
          </a:p>
        </p:txBody>
      </p:sp>
      <p:grpSp>
        <p:nvGrpSpPr>
          <p:cNvPr id="21" name="Group 21"/>
          <p:cNvGrpSpPr/>
          <p:nvPr/>
        </p:nvGrpSpPr>
        <p:grpSpPr>
          <a:xfrm>
            <a:off x="7457118" y="4294021"/>
            <a:ext cx="3373765" cy="3157810"/>
            <a:chOff x="0" y="0"/>
            <a:chExt cx="812800" cy="760773"/>
          </a:xfrm>
        </p:grpSpPr>
        <p:sp>
          <p:nvSpPr>
            <p:cNvPr id="22" name="Freeform 22"/>
            <p:cNvSpPr/>
            <p:nvPr/>
          </p:nvSpPr>
          <p:spPr>
            <a:xfrm>
              <a:off x="0" y="0"/>
              <a:ext cx="812800" cy="760773"/>
            </a:xfrm>
            <a:custGeom>
              <a:avLst/>
              <a:gdLst/>
              <a:ahLst/>
              <a:cxnLst/>
              <a:rect l="l" t="t" r="r" b="b"/>
              <a:pathLst>
                <a:path w="812800" h="760773">
                  <a:moveTo>
                    <a:pt x="406400" y="0"/>
                  </a:moveTo>
                  <a:cubicBezTo>
                    <a:pt x="181951" y="0"/>
                    <a:pt x="0" y="170305"/>
                    <a:pt x="0" y="380386"/>
                  </a:cubicBezTo>
                  <a:cubicBezTo>
                    <a:pt x="0" y="590468"/>
                    <a:pt x="181951" y="760773"/>
                    <a:pt x="406400" y="760773"/>
                  </a:cubicBezTo>
                  <a:cubicBezTo>
                    <a:pt x="630849" y="760773"/>
                    <a:pt x="812800" y="590468"/>
                    <a:pt x="812800" y="380386"/>
                  </a:cubicBezTo>
                  <a:cubicBezTo>
                    <a:pt x="812800" y="170305"/>
                    <a:pt x="630849" y="0"/>
                    <a:pt x="406400" y="0"/>
                  </a:cubicBezTo>
                  <a:close/>
                </a:path>
              </a:pathLst>
            </a:custGeom>
            <a:solidFill>
              <a:srgbClr val="000000">
                <a:alpha val="0"/>
              </a:srgbClr>
            </a:solidFill>
            <a:ln w="219075" cap="sq">
              <a:gradFill>
                <a:gsLst>
                  <a:gs pos="0">
                    <a:srgbClr val="6AD572">
                      <a:alpha val="100000"/>
                    </a:srgbClr>
                  </a:gs>
                  <a:gs pos="100000">
                    <a:srgbClr val="65A6FE">
                      <a:alpha val="100000"/>
                    </a:srgbClr>
                  </a:gs>
                </a:gsLst>
                <a:lin ang="0"/>
              </a:gradFill>
              <a:prstDash val="solid"/>
              <a:miter/>
            </a:ln>
          </p:spPr>
          <p:txBody>
            <a:bodyPr/>
            <a:lstStyle/>
            <a:p>
              <a:endParaRPr lang="fr-FR"/>
            </a:p>
          </p:txBody>
        </p:sp>
        <p:sp>
          <p:nvSpPr>
            <p:cNvPr id="23" name="TextBox 23"/>
            <p:cNvSpPr txBox="1"/>
            <p:nvPr/>
          </p:nvSpPr>
          <p:spPr>
            <a:xfrm>
              <a:off x="76200" y="14172"/>
              <a:ext cx="660400" cy="675278"/>
            </a:xfrm>
            <a:prstGeom prst="rect">
              <a:avLst/>
            </a:prstGeom>
          </p:spPr>
          <p:txBody>
            <a:bodyPr lIns="50800" tIns="50800" rIns="50800" bIns="50800" rtlCol="0" anchor="ctr"/>
            <a:lstStyle/>
            <a:p>
              <a:pPr algn="ctr">
                <a:lnSpc>
                  <a:spcPts val="2488"/>
                </a:lnSpc>
              </a:pPr>
              <a:endParaRPr/>
            </a:p>
          </p:txBody>
        </p:sp>
      </p:grpSp>
      <p:grpSp>
        <p:nvGrpSpPr>
          <p:cNvPr id="24" name="Group 24"/>
          <p:cNvGrpSpPr/>
          <p:nvPr/>
        </p:nvGrpSpPr>
        <p:grpSpPr>
          <a:xfrm>
            <a:off x="7673072" y="4641378"/>
            <a:ext cx="3071128" cy="2715204"/>
            <a:chOff x="0" y="0"/>
            <a:chExt cx="848516" cy="750179"/>
          </a:xfrm>
        </p:grpSpPr>
        <p:sp>
          <p:nvSpPr>
            <p:cNvPr id="25" name="Freeform 25"/>
            <p:cNvSpPr/>
            <p:nvPr/>
          </p:nvSpPr>
          <p:spPr>
            <a:xfrm>
              <a:off x="0" y="0"/>
              <a:ext cx="848516" cy="750179"/>
            </a:xfrm>
            <a:custGeom>
              <a:avLst/>
              <a:gdLst/>
              <a:ahLst/>
              <a:cxnLst/>
              <a:rect l="l" t="t" r="r" b="b"/>
              <a:pathLst>
                <a:path w="848516" h="750179">
                  <a:moveTo>
                    <a:pt x="424258" y="0"/>
                  </a:moveTo>
                  <a:cubicBezTo>
                    <a:pt x="189947" y="0"/>
                    <a:pt x="0" y="167933"/>
                    <a:pt x="0" y="375089"/>
                  </a:cubicBezTo>
                  <a:cubicBezTo>
                    <a:pt x="0" y="582245"/>
                    <a:pt x="189947" y="750179"/>
                    <a:pt x="424258" y="750179"/>
                  </a:cubicBezTo>
                  <a:cubicBezTo>
                    <a:pt x="658569" y="750179"/>
                    <a:pt x="848516" y="582245"/>
                    <a:pt x="848516" y="375089"/>
                  </a:cubicBezTo>
                  <a:cubicBezTo>
                    <a:pt x="848516" y="167933"/>
                    <a:pt x="658569" y="0"/>
                    <a:pt x="424258" y="0"/>
                  </a:cubicBezTo>
                  <a:close/>
                </a:path>
              </a:pathLst>
            </a:custGeom>
            <a:gradFill rotWithShape="1">
              <a:gsLst>
                <a:gs pos="0">
                  <a:srgbClr val="6AD572">
                    <a:alpha val="0"/>
                  </a:srgbClr>
                </a:gs>
                <a:gs pos="50000">
                  <a:srgbClr val="6AD572">
                    <a:alpha val="0"/>
                  </a:srgbClr>
                </a:gs>
                <a:gs pos="100000">
                  <a:srgbClr val="6AD572">
                    <a:alpha val="30500"/>
                  </a:srgbClr>
                </a:gs>
              </a:gsLst>
              <a:lin ang="5400000"/>
            </a:gradFill>
          </p:spPr>
          <p:txBody>
            <a:bodyPr/>
            <a:lstStyle/>
            <a:p>
              <a:endParaRPr lang="fr-FR"/>
            </a:p>
          </p:txBody>
        </p:sp>
        <p:sp>
          <p:nvSpPr>
            <p:cNvPr id="26" name="TextBox 26"/>
            <p:cNvSpPr txBox="1"/>
            <p:nvPr/>
          </p:nvSpPr>
          <p:spPr>
            <a:xfrm>
              <a:off x="79548" y="13179"/>
              <a:ext cx="689420" cy="666670"/>
            </a:xfrm>
            <a:prstGeom prst="rect">
              <a:avLst/>
            </a:prstGeom>
          </p:spPr>
          <p:txBody>
            <a:bodyPr lIns="50800" tIns="50800" rIns="50800" bIns="50800" rtlCol="0" anchor="ctr"/>
            <a:lstStyle/>
            <a:p>
              <a:pPr algn="ctr">
                <a:lnSpc>
                  <a:spcPts val="2488"/>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a:off x="1139543" y="3288525"/>
            <a:ext cx="6404257" cy="1676751"/>
            <a:chOff x="0" y="0"/>
            <a:chExt cx="8539009" cy="2235668"/>
          </a:xfrm>
        </p:grpSpPr>
        <p:sp>
          <p:nvSpPr>
            <p:cNvPr id="3" name="Freeform 3"/>
            <p:cNvSpPr/>
            <p:nvPr/>
          </p:nvSpPr>
          <p:spPr>
            <a:xfrm>
              <a:off x="0" y="0"/>
              <a:ext cx="8539009" cy="2235668"/>
            </a:xfrm>
            <a:custGeom>
              <a:avLst/>
              <a:gdLst/>
              <a:ahLst/>
              <a:cxnLst/>
              <a:rect l="l" t="t" r="r" b="b"/>
              <a:pathLst>
                <a:path w="8539009" h="2235668">
                  <a:moveTo>
                    <a:pt x="0" y="0"/>
                  </a:moveTo>
                  <a:lnTo>
                    <a:pt x="8539009" y="0"/>
                  </a:lnTo>
                  <a:lnTo>
                    <a:pt x="8539009" y="2235668"/>
                  </a:lnTo>
                  <a:lnTo>
                    <a:pt x="0" y="2235668"/>
                  </a:lnTo>
                  <a:lnTo>
                    <a:pt x="0" y="0"/>
                  </a:lnTo>
                  <a:close/>
                </a:path>
              </a:pathLst>
            </a:custGeom>
            <a:blipFill>
              <a:blip r:embed="rId2">
                <a:alphaModFix amt="55000"/>
              </a:blip>
              <a:stretch>
                <a:fillRect/>
              </a:stretch>
            </a:blipFill>
          </p:spPr>
          <p:txBody>
            <a:bodyPr/>
            <a:lstStyle/>
            <a:p>
              <a:endParaRPr lang="fr-FR"/>
            </a:p>
          </p:txBody>
        </p:sp>
        <p:grpSp>
          <p:nvGrpSpPr>
            <p:cNvPr id="4" name="Group 4"/>
            <p:cNvGrpSpPr/>
            <p:nvPr/>
          </p:nvGrpSpPr>
          <p:grpSpPr>
            <a:xfrm>
              <a:off x="540165" y="231428"/>
              <a:ext cx="7458680" cy="1140869"/>
              <a:chOff x="0" y="0"/>
              <a:chExt cx="2888979" cy="441894"/>
            </a:xfrm>
          </p:grpSpPr>
          <p:sp>
            <p:nvSpPr>
              <p:cNvPr id="5" name="Freeform 5"/>
              <p:cNvSpPr/>
              <p:nvPr/>
            </p:nvSpPr>
            <p:spPr>
              <a:xfrm>
                <a:off x="0" y="0"/>
                <a:ext cx="2888979" cy="441894"/>
              </a:xfrm>
              <a:custGeom>
                <a:avLst/>
                <a:gdLst/>
                <a:ahLst/>
                <a:cxnLst/>
                <a:rect l="l" t="t" r="r" b="b"/>
                <a:pathLst>
                  <a:path w="2888979" h="441894">
                    <a:moveTo>
                      <a:pt x="79561" y="0"/>
                    </a:moveTo>
                    <a:lnTo>
                      <a:pt x="2809417" y="0"/>
                    </a:lnTo>
                    <a:cubicBezTo>
                      <a:pt x="2830518" y="0"/>
                      <a:pt x="2850755" y="8382"/>
                      <a:pt x="2865676" y="23303"/>
                    </a:cubicBezTo>
                    <a:cubicBezTo>
                      <a:pt x="2880596" y="38224"/>
                      <a:pt x="2888979" y="58460"/>
                      <a:pt x="2888979" y="79561"/>
                    </a:cubicBezTo>
                    <a:lnTo>
                      <a:pt x="2888979" y="362333"/>
                    </a:lnTo>
                    <a:cubicBezTo>
                      <a:pt x="2888979" y="383434"/>
                      <a:pt x="2880596" y="403670"/>
                      <a:pt x="2865676" y="418591"/>
                    </a:cubicBezTo>
                    <a:cubicBezTo>
                      <a:pt x="2850755" y="433512"/>
                      <a:pt x="2830518" y="441894"/>
                      <a:pt x="2809417" y="441894"/>
                    </a:cubicBezTo>
                    <a:lnTo>
                      <a:pt x="79561" y="441894"/>
                    </a:lnTo>
                    <a:cubicBezTo>
                      <a:pt x="58460" y="441894"/>
                      <a:pt x="38224" y="433512"/>
                      <a:pt x="23303" y="418591"/>
                    </a:cubicBezTo>
                    <a:cubicBezTo>
                      <a:pt x="8382" y="403670"/>
                      <a:pt x="0" y="383434"/>
                      <a:pt x="0" y="362333"/>
                    </a:cubicBezTo>
                    <a:lnTo>
                      <a:pt x="0" y="79561"/>
                    </a:lnTo>
                    <a:cubicBezTo>
                      <a:pt x="0" y="58460"/>
                      <a:pt x="8382" y="38224"/>
                      <a:pt x="23303" y="23303"/>
                    </a:cubicBezTo>
                    <a:cubicBezTo>
                      <a:pt x="38224" y="8382"/>
                      <a:pt x="58460" y="0"/>
                      <a:pt x="79561" y="0"/>
                    </a:cubicBezTo>
                    <a:close/>
                  </a:path>
                </a:pathLst>
              </a:custGeom>
              <a:solidFill>
                <a:srgbClr val="E9EBF4"/>
              </a:solidFill>
            </p:spPr>
            <p:txBody>
              <a:bodyPr/>
              <a:lstStyle/>
              <a:p>
                <a:endParaRPr lang="fr-FR"/>
              </a:p>
            </p:txBody>
          </p:sp>
          <p:sp>
            <p:nvSpPr>
              <p:cNvPr id="6" name="TextBox 6"/>
              <p:cNvSpPr txBox="1"/>
              <p:nvPr/>
            </p:nvSpPr>
            <p:spPr>
              <a:xfrm>
                <a:off x="0" y="-47625"/>
                <a:ext cx="2888979" cy="489519"/>
              </a:xfrm>
              <a:prstGeom prst="rect">
                <a:avLst/>
              </a:prstGeom>
            </p:spPr>
            <p:txBody>
              <a:bodyPr lIns="50800" tIns="50800" rIns="50800" bIns="50800" rtlCol="0" anchor="ctr"/>
              <a:lstStyle/>
              <a:p>
                <a:pPr algn="ctr">
                  <a:lnSpc>
                    <a:spcPts val="2488"/>
                  </a:lnSpc>
                </a:pPr>
                <a:endParaRPr/>
              </a:p>
            </p:txBody>
          </p:sp>
        </p:grpSp>
        <p:grpSp>
          <p:nvGrpSpPr>
            <p:cNvPr id="7" name="Group 7"/>
            <p:cNvGrpSpPr/>
            <p:nvPr/>
          </p:nvGrpSpPr>
          <p:grpSpPr>
            <a:xfrm>
              <a:off x="540165" y="108663"/>
              <a:ext cx="7458680" cy="1140869"/>
              <a:chOff x="0" y="0"/>
              <a:chExt cx="2888979" cy="441894"/>
            </a:xfrm>
          </p:grpSpPr>
          <p:sp>
            <p:nvSpPr>
              <p:cNvPr id="8" name="Freeform 8"/>
              <p:cNvSpPr/>
              <p:nvPr/>
            </p:nvSpPr>
            <p:spPr>
              <a:xfrm>
                <a:off x="0" y="0"/>
                <a:ext cx="2888979" cy="441894"/>
              </a:xfrm>
              <a:custGeom>
                <a:avLst/>
                <a:gdLst/>
                <a:ahLst/>
                <a:cxnLst/>
                <a:rect l="l" t="t" r="r" b="b"/>
                <a:pathLst>
                  <a:path w="2888979" h="441894">
                    <a:moveTo>
                      <a:pt x="79561" y="0"/>
                    </a:moveTo>
                    <a:lnTo>
                      <a:pt x="2809417" y="0"/>
                    </a:lnTo>
                    <a:cubicBezTo>
                      <a:pt x="2830518" y="0"/>
                      <a:pt x="2850755" y="8382"/>
                      <a:pt x="2865676" y="23303"/>
                    </a:cubicBezTo>
                    <a:cubicBezTo>
                      <a:pt x="2880596" y="38224"/>
                      <a:pt x="2888979" y="58460"/>
                      <a:pt x="2888979" y="79561"/>
                    </a:cubicBezTo>
                    <a:lnTo>
                      <a:pt x="2888979" y="362333"/>
                    </a:lnTo>
                    <a:cubicBezTo>
                      <a:pt x="2888979" y="383434"/>
                      <a:pt x="2880596" y="403670"/>
                      <a:pt x="2865676" y="418591"/>
                    </a:cubicBezTo>
                    <a:cubicBezTo>
                      <a:pt x="2850755" y="433512"/>
                      <a:pt x="2830518" y="441894"/>
                      <a:pt x="2809417" y="441894"/>
                    </a:cubicBezTo>
                    <a:lnTo>
                      <a:pt x="79561" y="441894"/>
                    </a:lnTo>
                    <a:cubicBezTo>
                      <a:pt x="58460" y="441894"/>
                      <a:pt x="38224" y="433512"/>
                      <a:pt x="23303" y="418591"/>
                    </a:cubicBezTo>
                    <a:cubicBezTo>
                      <a:pt x="8382" y="403670"/>
                      <a:pt x="0" y="383434"/>
                      <a:pt x="0" y="362333"/>
                    </a:cubicBezTo>
                    <a:lnTo>
                      <a:pt x="0" y="79561"/>
                    </a:lnTo>
                    <a:cubicBezTo>
                      <a:pt x="0" y="58460"/>
                      <a:pt x="8382" y="38224"/>
                      <a:pt x="23303" y="23303"/>
                    </a:cubicBezTo>
                    <a:cubicBezTo>
                      <a:pt x="38224" y="8382"/>
                      <a:pt x="58460" y="0"/>
                      <a:pt x="79561" y="0"/>
                    </a:cubicBezTo>
                    <a:close/>
                  </a:path>
                </a:pathLst>
              </a:custGeom>
              <a:solidFill>
                <a:srgbClr val="FCFDFE"/>
              </a:solidFill>
            </p:spPr>
            <p:txBody>
              <a:bodyPr/>
              <a:lstStyle/>
              <a:p>
                <a:endParaRPr lang="fr-FR"/>
              </a:p>
            </p:txBody>
          </p:sp>
          <p:sp>
            <p:nvSpPr>
              <p:cNvPr id="9" name="TextBox 9"/>
              <p:cNvSpPr txBox="1"/>
              <p:nvPr/>
            </p:nvSpPr>
            <p:spPr>
              <a:xfrm>
                <a:off x="0" y="-47625"/>
                <a:ext cx="2888979" cy="489519"/>
              </a:xfrm>
              <a:prstGeom prst="rect">
                <a:avLst/>
              </a:prstGeom>
            </p:spPr>
            <p:txBody>
              <a:bodyPr lIns="50800" tIns="50800" rIns="50800" bIns="50800" rtlCol="0" anchor="ctr"/>
              <a:lstStyle/>
              <a:p>
                <a:pPr algn="ctr">
                  <a:lnSpc>
                    <a:spcPts val="2488"/>
                  </a:lnSpc>
                </a:pPr>
                <a:endParaRPr/>
              </a:p>
            </p:txBody>
          </p:sp>
        </p:grpSp>
        <p:grpSp>
          <p:nvGrpSpPr>
            <p:cNvPr id="10" name="Group 10"/>
            <p:cNvGrpSpPr/>
            <p:nvPr/>
          </p:nvGrpSpPr>
          <p:grpSpPr>
            <a:xfrm>
              <a:off x="896615" y="392738"/>
              <a:ext cx="1063841" cy="572720"/>
              <a:chOff x="0" y="0"/>
              <a:chExt cx="412059" cy="221832"/>
            </a:xfrm>
          </p:grpSpPr>
          <p:sp>
            <p:nvSpPr>
              <p:cNvPr id="11" name="Freeform 11"/>
              <p:cNvSpPr/>
              <p:nvPr/>
            </p:nvSpPr>
            <p:spPr>
              <a:xfrm>
                <a:off x="0" y="0"/>
                <a:ext cx="412059" cy="221832"/>
              </a:xfrm>
              <a:custGeom>
                <a:avLst/>
                <a:gdLst/>
                <a:ahLst/>
                <a:cxnLst/>
                <a:rect l="l" t="t" r="r" b="b"/>
                <a:pathLst>
                  <a:path w="412059" h="221832">
                    <a:moveTo>
                      <a:pt x="110916" y="0"/>
                    </a:moveTo>
                    <a:lnTo>
                      <a:pt x="301142" y="0"/>
                    </a:lnTo>
                    <a:cubicBezTo>
                      <a:pt x="330559" y="0"/>
                      <a:pt x="358771" y="11686"/>
                      <a:pt x="379572" y="32487"/>
                    </a:cubicBezTo>
                    <a:cubicBezTo>
                      <a:pt x="400373" y="53287"/>
                      <a:pt x="412059" y="81499"/>
                      <a:pt x="412059" y="110916"/>
                    </a:cubicBezTo>
                    <a:lnTo>
                      <a:pt x="412059" y="110916"/>
                    </a:lnTo>
                    <a:cubicBezTo>
                      <a:pt x="412059" y="172173"/>
                      <a:pt x="362400" y="221832"/>
                      <a:pt x="301142" y="221832"/>
                    </a:cubicBezTo>
                    <a:lnTo>
                      <a:pt x="110916" y="221832"/>
                    </a:lnTo>
                    <a:cubicBezTo>
                      <a:pt x="81499" y="221832"/>
                      <a:pt x="53287" y="210147"/>
                      <a:pt x="32487" y="189346"/>
                    </a:cubicBezTo>
                    <a:cubicBezTo>
                      <a:pt x="11686" y="168545"/>
                      <a:pt x="0" y="140333"/>
                      <a:pt x="0" y="110916"/>
                    </a:cubicBezTo>
                    <a:lnTo>
                      <a:pt x="0" y="110916"/>
                    </a:lnTo>
                    <a:cubicBezTo>
                      <a:pt x="0" y="81499"/>
                      <a:pt x="11686" y="53287"/>
                      <a:pt x="32487" y="32487"/>
                    </a:cubicBezTo>
                    <a:cubicBezTo>
                      <a:pt x="53287" y="11686"/>
                      <a:pt x="81499" y="0"/>
                      <a:pt x="110916" y="0"/>
                    </a:cubicBezTo>
                    <a:close/>
                  </a:path>
                </a:pathLst>
              </a:custGeom>
              <a:solidFill>
                <a:srgbClr val="69C3A7"/>
              </a:solidFill>
            </p:spPr>
            <p:txBody>
              <a:bodyPr/>
              <a:lstStyle/>
              <a:p>
                <a:endParaRPr lang="fr-FR"/>
              </a:p>
            </p:txBody>
          </p:sp>
          <p:sp>
            <p:nvSpPr>
              <p:cNvPr id="12" name="TextBox 12"/>
              <p:cNvSpPr txBox="1"/>
              <p:nvPr/>
            </p:nvSpPr>
            <p:spPr>
              <a:xfrm>
                <a:off x="0" y="-47625"/>
                <a:ext cx="412059" cy="269457"/>
              </a:xfrm>
              <a:prstGeom prst="rect">
                <a:avLst/>
              </a:prstGeom>
            </p:spPr>
            <p:txBody>
              <a:bodyPr lIns="50800" tIns="50800" rIns="50800" bIns="50800" rtlCol="0" anchor="ctr"/>
              <a:lstStyle/>
              <a:p>
                <a:pPr algn="ctr">
                  <a:lnSpc>
                    <a:spcPts val="2488"/>
                  </a:lnSpc>
                </a:pPr>
                <a:endParaRPr/>
              </a:p>
            </p:txBody>
          </p:sp>
        </p:grpSp>
        <p:grpSp>
          <p:nvGrpSpPr>
            <p:cNvPr id="13" name="Group 13"/>
            <p:cNvGrpSpPr/>
            <p:nvPr/>
          </p:nvGrpSpPr>
          <p:grpSpPr>
            <a:xfrm>
              <a:off x="1454361" y="452794"/>
              <a:ext cx="438932" cy="4389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E"/>
              </a:solidFill>
            </p:spPr>
            <p:txBody>
              <a:bodyPr/>
              <a:lstStyle/>
              <a:p>
                <a:endParaRPr lang="fr-FR"/>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88"/>
                  </a:lnSpc>
                </a:pPr>
                <a:endParaRPr/>
              </a:p>
            </p:txBody>
          </p:sp>
        </p:grpSp>
        <p:sp>
          <p:nvSpPr>
            <p:cNvPr id="16" name="Freeform 16"/>
            <p:cNvSpPr/>
            <p:nvPr/>
          </p:nvSpPr>
          <p:spPr>
            <a:xfrm>
              <a:off x="6949633" y="409349"/>
              <a:ext cx="505364" cy="556109"/>
            </a:xfrm>
            <a:custGeom>
              <a:avLst/>
              <a:gdLst/>
              <a:ahLst/>
              <a:cxnLst/>
              <a:rect l="l" t="t" r="r" b="b"/>
              <a:pathLst>
                <a:path w="505364" h="556109">
                  <a:moveTo>
                    <a:pt x="0" y="0"/>
                  </a:moveTo>
                  <a:lnTo>
                    <a:pt x="505364" y="0"/>
                  </a:lnTo>
                  <a:lnTo>
                    <a:pt x="505364" y="556109"/>
                  </a:lnTo>
                  <a:lnTo>
                    <a:pt x="0" y="5561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2237509" y="460368"/>
              <a:ext cx="4290419" cy="446985"/>
            </a:xfrm>
            <a:prstGeom prst="rect">
              <a:avLst/>
            </a:prstGeom>
          </p:spPr>
          <p:txBody>
            <a:bodyPr lIns="0" tIns="0" rIns="0" bIns="0" rtlCol="0" anchor="t">
              <a:spAutoFit/>
            </a:bodyPr>
            <a:lstStyle/>
            <a:p>
              <a:pPr algn="l">
                <a:lnSpc>
                  <a:spcPts val="2630"/>
                </a:lnSpc>
              </a:pPr>
              <a:endParaRPr/>
            </a:p>
          </p:txBody>
        </p:sp>
        <p:sp>
          <p:nvSpPr>
            <p:cNvPr id="18" name="TextBox 18"/>
            <p:cNvSpPr txBox="1"/>
            <p:nvPr/>
          </p:nvSpPr>
          <p:spPr>
            <a:xfrm>
              <a:off x="1842293" y="444252"/>
              <a:ext cx="4832238" cy="483887"/>
            </a:xfrm>
            <a:prstGeom prst="rect">
              <a:avLst/>
            </a:prstGeom>
          </p:spPr>
          <p:txBody>
            <a:bodyPr lIns="0" tIns="0" rIns="0" bIns="0" rtlCol="0" anchor="t">
              <a:spAutoFit/>
            </a:bodyPr>
            <a:lstStyle/>
            <a:p>
              <a:pPr marL="0" lvl="0" indent="0" algn="ctr">
                <a:lnSpc>
                  <a:spcPts val="2823"/>
                </a:lnSpc>
                <a:spcBef>
                  <a:spcPct val="0"/>
                </a:spcBef>
              </a:pPr>
              <a:r>
                <a:rPr lang="en-US" sz="2409" dirty="0">
                  <a:solidFill>
                    <a:srgbClr val="162B59"/>
                  </a:solidFill>
                  <a:latin typeface="Helvetica Now Display"/>
                  <a:ea typeface="Helvetica Now Display"/>
                  <a:cs typeface="Helvetica Now Display"/>
                  <a:sym typeface="Helvetica Now Display"/>
                </a:rPr>
                <a:t> plans repartition</a:t>
              </a:r>
            </a:p>
          </p:txBody>
        </p:sp>
      </p:grpSp>
      <p:grpSp>
        <p:nvGrpSpPr>
          <p:cNvPr id="19" name="Group 19"/>
          <p:cNvGrpSpPr/>
          <p:nvPr/>
        </p:nvGrpSpPr>
        <p:grpSpPr>
          <a:xfrm>
            <a:off x="10037953" y="3343929"/>
            <a:ext cx="6192647" cy="1621348"/>
            <a:chOff x="0" y="0"/>
            <a:chExt cx="8256863" cy="2161797"/>
          </a:xfrm>
        </p:grpSpPr>
        <p:sp>
          <p:nvSpPr>
            <p:cNvPr id="20" name="Freeform 20"/>
            <p:cNvSpPr/>
            <p:nvPr/>
          </p:nvSpPr>
          <p:spPr>
            <a:xfrm>
              <a:off x="0" y="0"/>
              <a:ext cx="8256863" cy="2161797"/>
            </a:xfrm>
            <a:custGeom>
              <a:avLst/>
              <a:gdLst/>
              <a:ahLst/>
              <a:cxnLst/>
              <a:rect l="l" t="t" r="r" b="b"/>
              <a:pathLst>
                <a:path w="8256863" h="2161797">
                  <a:moveTo>
                    <a:pt x="0" y="0"/>
                  </a:moveTo>
                  <a:lnTo>
                    <a:pt x="8256863" y="0"/>
                  </a:lnTo>
                  <a:lnTo>
                    <a:pt x="8256863" y="2161797"/>
                  </a:lnTo>
                  <a:lnTo>
                    <a:pt x="0" y="2161797"/>
                  </a:lnTo>
                  <a:lnTo>
                    <a:pt x="0" y="0"/>
                  </a:lnTo>
                  <a:close/>
                </a:path>
              </a:pathLst>
            </a:custGeom>
            <a:blipFill>
              <a:blip r:embed="rId2">
                <a:alphaModFix amt="55000"/>
              </a:blip>
              <a:stretch>
                <a:fillRect/>
              </a:stretch>
            </a:blipFill>
          </p:spPr>
          <p:txBody>
            <a:bodyPr/>
            <a:lstStyle/>
            <a:p>
              <a:endParaRPr lang="fr-FR"/>
            </a:p>
          </p:txBody>
        </p:sp>
        <p:grpSp>
          <p:nvGrpSpPr>
            <p:cNvPr id="21" name="Group 21"/>
            <p:cNvGrpSpPr/>
            <p:nvPr/>
          </p:nvGrpSpPr>
          <p:grpSpPr>
            <a:xfrm>
              <a:off x="522317" y="223781"/>
              <a:ext cx="7212230" cy="1103173"/>
              <a:chOff x="0" y="0"/>
              <a:chExt cx="2888979" cy="441894"/>
            </a:xfrm>
          </p:grpSpPr>
          <p:sp>
            <p:nvSpPr>
              <p:cNvPr id="22" name="Freeform 22"/>
              <p:cNvSpPr/>
              <p:nvPr/>
            </p:nvSpPr>
            <p:spPr>
              <a:xfrm>
                <a:off x="0" y="0"/>
                <a:ext cx="2888979" cy="441894"/>
              </a:xfrm>
              <a:custGeom>
                <a:avLst/>
                <a:gdLst/>
                <a:ahLst/>
                <a:cxnLst/>
                <a:rect l="l" t="t" r="r" b="b"/>
                <a:pathLst>
                  <a:path w="2888979" h="441894">
                    <a:moveTo>
                      <a:pt x="79561" y="0"/>
                    </a:moveTo>
                    <a:lnTo>
                      <a:pt x="2809417" y="0"/>
                    </a:lnTo>
                    <a:cubicBezTo>
                      <a:pt x="2830518" y="0"/>
                      <a:pt x="2850755" y="8382"/>
                      <a:pt x="2865676" y="23303"/>
                    </a:cubicBezTo>
                    <a:cubicBezTo>
                      <a:pt x="2880596" y="38224"/>
                      <a:pt x="2888979" y="58460"/>
                      <a:pt x="2888979" y="79561"/>
                    </a:cubicBezTo>
                    <a:lnTo>
                      <a:pt x="2888979" y="362333"/>
                    </a:lnTo>
                    <a:cubicBezTo>
                      <a:pt x="2888979" y="383434"/>
                      <a:pt x="2880596" y="403670"/>
                      <a:pt x="2865676" y="418591"/>
                    </a:cubicBezTo>
                    <a:cubicBezTo>
                      <a:pt x="2850755" y="433512"/>
                      <a:pt x="2830518" y="441894"/>
                      <a:pt x="2809417" y="441894"/>
                    </a:cubicBezTo>
                    <a:lnTo>
                      <a:pt x="79561" y="441894"/>
                    </a:lnTo>
                    <a:cubicBezTo>
                      <a:pt x="58460" y="441894"/>
                      <a:pt x="38224" y="433512"/>
                      <a:pt x="23303" y="418591"/>
                    </a:cubicBezTo>
                    <a:cubicBezTo>
                      <a:pt x="8382" y="403670"/>
                      <a:pt x="0" y="383434"/>
                      <a:pt x="0" y="362333"/>
                    </a:cubicBezTo>
                    <a:lnTo>
                      <a:pt x="0" y="79561"/>
                    </a:lnTo>
                    <a:cubicBezTo>
                      <a:pt x="0" y="58460"/>
                      <a:pt x="8382" y="38224"/>
                      <a:pt x="23303" y="23303"/>
                    </a:cubicBezTo>
                    <a:cubicBezTo>
                      <a:pt x="38224" y="8382"/>
                      <a:pt x="58460" y="0"/>
                      <a:pt x="79561" y="0"/>
                    </a:cubicBezTo>
                    <a:close/>
                  </a:path>
                </a:pathLst>
              </a:custGeom>
              <a:solidFill>
                <a:srgbClr val="E9EBF4"/>
              </a:solidFill>
            </p:spPr>
            <p:txBody>
              <a:bodyPr/>
              <a:lstStyle/>
              <a:p>
                <a:endParaRPr lang="fr-FR"/>
              </a:p>
            </p:txBody>
          </p:sp>
          <p:sp>
            <p:nvSpPr>
              <p:cNvPr id="23" name="TextBox 23"/>
              <p:cNvSpPr txBox="1"/>
              <p:nvPr/>
            </p:nvSpPr>
            <p:spPr>
              <a:xfrm>
                <a:off x="0" y="-47625"/>
                <a:ext cx="2888979" cy="489519"/>
              </a:xfrm>
              <a:prstGeom prst="rect">
                <a:avLst/>
              </a:prstGeom>
            </p:spPr>
            <p:txBody>
              <a:bodyPr lIns="50800" tIns="50800" rIns="50800" bIns="50800" rtlCol="0" anchor="ctr"/>
              <a:lstStyle/>
              <a:p>
                <a:pPr algn="ctr">
                  <a:lnSpc>
                    <a:spcPts val="2488"/>
                  </a:lnSpc>
                </a:pPr>
                <a:endParaRPr/>
              </a:p>
            </p:txBody>
          </p:sp>
        </p:grpSp>
        <p:grpSp>
          <p:nvGrpSpPr>
            <p:cNvPr id="24" name="Group 24"/>
            <p:cNvGrpSpPr/>
            <p:nvPr/>
          </p:nvGrpSpPr>
          <p:grpSpPr>
            <a:xfrm>
              <a:off x="522317" y="105073"/>
              <a:ext cx="7212230" cy="1103173"/>
              <a:chOff x="0" y="0"/>
              <a:chExt cx="2888979" cy="441894"/>
            </a:xfrm>
          </p:grpSpPr>
          <p:sp>
            <p:nvSpPr>
              <p:cNvPr id="25" name="Freeform 25"/>
              <p:cNvSpPr/>
              <p:nvPr/>
            </p:nvSpPr>
            <p:spPr>
              <a:xfrm>
                <a:off x="0" y="0"/>
                <a:ext cx="2888979" cy="441894"/>
              </a:xfrm>
              <a:custGeom>
                <a:avLst/>
                <a:gdLst/>
                <a:ahLst/>
                <a:cxnLst/>
                <a:rect l="l" t="t" r="r" b="b"/>
                <a:pathLst>
                  <a:path w="2888979" h="441894">
                    <a:moveTo>
                      <a:pt x="79561" y="0"/>
                    </a:moveTo>
                    <a:lnTo>
                      <a:pt x="2809417" y="0"/>
                    </a:lnTo>
                    <a:cubicBezTo>
                      <a:pt x="2830518" y="0"/>
                      <a:pt x="2850755" y="8382"/>
                      <a:pt x="2865676" y="23303"/>
                    </a:cubicBezTo>
                    <a:cubicBezTo>
                      <a:pt x="2880596" y="38224"/>
                      <a:pt x="2888979" y="58460"/>
                      <a:pt x="2888979" y="79561"/>
                    </a:cubicBezTo>
                    <a:lnTo>
                      <a:pt x="2888979" y="362333"/>
                    </a:lnTo>
                    <a:cubicBezTo>
                      <a:pt x="2888979" y="383434"/>
                      <a:pt x="2880596" y="403670"/>
                      <a:pt x="2865676" y="418591"/>
                    </a:cubicBezTo>
                    <a:cubicBezTo>
                      <a:pt x="2850755" y="433512"/>
                      <a:pt x="2830518" y="441894"/>
                      <a:pt x="2809417" y="441894"/>
                    </a:cubicBezTo>
                    <a:lnTo>
                      <a:pt x="79561" y="441894"/>
                    </a:lnTo>
                    <a:cubicBezTo>
                      <a:pt x="58460" y="441894"/>
                      <a:pt x="38224" y="433512"/>
                      <a:pt x="23303" y="418591"/>
                    </a:cubicBezTo>
                    <a:cubicBezTo>
                      <a:pt x="8382" y="403670"/>
                      <a:pt x="0" y="383434"/>
                      <a:pt x="0" y="362333"/>
                    </a:cubicBezTo>
                    <a:lnTo>
                      <a:pt x="0" y="79561"/>
                    </a:lnTo>
                    <a:cubicBezTo>
                      <a:pt x="0" y="58460"/>
                      <a:pt x="8382" y="38224"/>
                      <a:pt x="23303" y="23303"/>
                    </a:cubicBezTo>
                    <a:cubicBezTo>
                      <a:pt x="38224" y="8382"/>
                      <a:pt x="58460" y="0"/>
                      <a:pt x="79561" y="0"/>
                    </a:cubicBezTo>
                    <a:close/>
                  </a:path>
                </a:pathLst>
              </a:custGeom>
              <a:solidFill>
                <a:srgbClr val="FCFDFE"/>
              </a:solidFill>
            </p:spPr>
            <p:txBody>
              <a:bodyPr/>
              <a:lstStyle/>
              <a:p>
                <a:endParaRPr lang="fr-FR"/>
              </a:p>
            </p:txBody>
          </p:sp>
          <p:sp>
            <p:nvSpPr>
              <p:cNvPr id="26" name="TextBox 26"/>
              <p:cNvSpPr txBox="1"/>
              <p:nvPr/>
            </p:nvSpPr>
            <p:spPr>
              <a:xfrm>
                <a:off x="0" y="-47625"/>
                <a:ext cx="2888979" cy="489519"/>
              </a:xfrm>
              <a:prstGeom prst="rect">
                <a:avLst/>
              </a:prstGeom>
            </p:spPr>
            <p:txBody>
              <a:bodyPr lIns="50800" tIns="50800" rIns="50800" bIns="50800" rtlCol="0" anchor="ctr"/>
              <a:lstStyle/>
              <a:p>
                <a:pPr algn="ctr">
                  <a:lnSpc>
                    <a:spcPts val="2488"/>
                  </a:lnSpc>
                </a:pPr>
                <a:endParaRPr/>
              </a:p>
            </p:txBody>
          </p:sp>
        </p:grpSp>
        <p:grpSp>
          <p:nvGrpSpPr>
            <p:cNvPr id="27" name="Group 27"/>
            <p:cNvGrpSpPr/>
            <p:nvPr/>
          </p:nvGrpSpPr>
          <p:grpSpPr>
            <a:xfrm>
              <a:off x="866989" y="379761"/>
              <a:ext cx="1028689" cy="553796"/>
              <a:chOff x="0" y="0"/>
              <a:chExt cx="412059" cy="221832"/>
            </a:xfrm>
          </p:grpSpPr>
          <p:sp>
            <p:nvSpPr>
              <p:cNvPr id="28" name="Freeform 28"/>
              <p:cNvSpPr/>
              <p:nvPr/>
            </p:nvSpPr>
            <p:spPr>
              <a:xfrm>
                <a:off x="0" y="0"/>
                <a:ext cx="412059" cy="221832"/>
              </a:xfrm>
              <a:custGeom>
                <a:avLst/>
                <a:gdLst/>
                <a:ahLst/>
                <a:cxnLst/>
                <a:rect l="l" t="t" r="r" b="b"/>
                <a:pathLst>
                  <a:path w="412059" h="221832">
                    <a:moveTo>
                      <a:pt x="110916" y="0"/>
                    </a:moveTo>
                    <a:lnTo>
                      <a:pt x="301142" y="0"/>
                    </a:lnTo>
                    <a:cubicBezTo>
                      <a:pt x="330559" y="0"/>
                      <a:pt x="358771" y="11686"/>
                      <a:pt x="379572" y="32487"/>
                    </a:cubicBezTo>
                    <a:cubicBezTo>
                      <a:pt x="400373" y="53287"/>
                      <a:pt x="412059" y="81499"/>
                      <a:pt x="412059" y="110916"/>
                    </a:cubicBezTo>
                    <a:lnTo>
                      <a:pt x="412059" y="110916"/>
                    </a:lnTo>
                    <a:cubicBezTo>
                      <a:pt x="412059" y="172173"/>
                      <a:pt x="362400" y="221832"/>
                      <a:pt x="301142" y="221832"/>
                    </a:cubicBezTo>
                    <a:lnTo>
                      <a:pt x="110916" y="221832"/>
                    </a:lnTo>
                    <a:cubicBezTo>
                      <a:pt x="81499" y="221832"/>
                      <a:pt x="53287" y="210147"/>
                      <a:pt x="32487" y="189346"/>
                    </a:cubicBezTo>
                    <a:cubicBezTo>
                      <a:pt x="11686" y="168545"/>
                      <a:pt x="0" y="140333"/>
                      <a:pt x="0" y="110916"/>
                    </a:cubicBezTo>
                    <a:lnTo>
                      <a:pt x="0" y="110916"/>
                    </a:lnTo>
                    <a:cubicBezTo>
                      <a:pt x="0" y="81499"/>
                      <a:pt x="11686" y="53287"/>
                      <a:pt x="32487" y="32487"/>
                    </a:cubicBezTo>
                    <a:cubicBezTo>
                      <a:pt x="53287" y="11686"/>
                      <a:pt x="81499" y="0"/>
                      <a:pt x="110916" y="0"/>
                    </a:cubicBezTo>
                    <a:close/>
                  </a:path>
                </a:pathLst>
              </a:custGeom>
              <a:solidFill>
                <a:srgbClr val="69C3A7"/>
              </a:solidFill>
            </p:spPr>
            <p:txBody>
              <a:bodyPr/>
              <a:lstStyle/>
              <a:p>
                <a:endParaRPr lang="fr-FR"/>
              </a:p>
            </p:txBody>
          </p:sp>
          <p:sp>
            <p:nvSpPr>
              <p:cNvPr id="29" name="TextBox 29"/>
              <p:cNvSpPr txBox="1"/>
              <p:nvPr/>
            </p:nvSpPr>
            <p:spPr>
              <a:xfrm>
                <a:off x="0" y="-47625"/>
                <a:ext cx="412059" cy="269457"/>
              </a:xfrm>
              <a:prstGeom prst="rect">
                <a:avLst/>
              </a:prstGeom>
            </p:spPr>
            <p:txBody>
              <a:bodyPr lIns="50800" tIns="50800" rIns="50800" bIns="50800" rtlCol="0" anchor="ctr"/>
              <a:lstStyle/>
              <a:p>
                <a:pPr algn="ctr">
                  <a:lnSpc>
                    <a:spcPts val="2488"/>
                  </a:lnSpc>
                </a:pPr>
                <a:endParaRPr/>
              </a:p>
            </p:txBody>
          </p:sp>
        </p:grpSp>
        <p:grpSp>
          <p:nvGrpSpPr>
            <p:cNvPr id="30" name="Group 30"/>
            <p:cNvGrpSpPr/>
            <p:nvPr/>
          </p:nvGrpSpPr>
          <p:grpSpPr>
            <a:xfrm>
              <a:off x="1406306" y="437833"/>
              <a:ext cx="424429" cy="42442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DFE"/>
              </a:solidFill>
            </p:spPr>
            <p:txBody>
              <a:bodyPr/>
              <a:lstStyle/>
              <a:p>
                <a:endParaRPr lang="fr-FR"/>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488"/>
                  </a:lnSpc>
                </a:pPr>
                <a:endParaRPr/>
              </a:p>
            </p:txBody>
          </p:sp>
        </p:grpSp>
        <p:sp>
          <p:nvSpPr>
            <p:cNvPr id="33" name="Freeform 33"/>
            <p:cNvSpPr/>
            <p:nvPr/>
          </p:nvSpPr>
          <p:spPr>
            <a:xfrm>
              <a:off x="6720004" y="395823"/>
              <a:ext cx="488666" cy="537734"/>
            </a:xfrm>
            <a:custGeom>
              <a:avLst/>
              <a:gdLst/>
              <a:ahLst/>
              <a:cxnLst/>
              <a:rect l="l" t="t" r="r" b="b"/>
              <a:pathLst>
                <a:path w="488666" h="537734">
                  <a:moveTo>
                    <a:pt x="0" y="0"/>
                  </a:moveTo>
                  <a:lnTo>
                    <a:pt x="488665" y="0"/>
                  </a:lnTo>
                  <a:lnTo>
                    <a:pt x="488665" y="537734"/>
                  </a:lnTo>
                  <a:lnTo>
                    <a:pt x="0" y="5377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4" name="TextBox 34"/>
            <p:cNvSpPr txBox="1"/>
            <p:nvPr/>
          </p:nvSpPr>
          <p:spPr>
            <a:xfrm>
              <a:off x="2163577" y="445472"/>
              <a:ext cx="4148655" cy="431901"/>
            </a:xfrm>
            <a:prstGeom prst="rect">
              <a:avLst/>
            </a:prstGeom>
          </p:spPr>
          <p:txBody>
            <a:bodyPr lIns="0" tIns="0" rIns="0" bIns="0" rtlCol="0" anchor="t">
              <a:spAutoFit/>
            </a:bodyPr>
            <a:lstStyle/>
            <a:p>
              <a:pPr algn="l">
                <a:lnSpc>
                  <a:spcPts val="2543"/>
                </a:lnSpc>
              </a:pPr>
              <a:endParaRPr/>
            </a:p>
          </p:txBody>
        </p:sp>
        <p:sp>
          <p:nvSpPr>
            <p:cNvPr id="35" name="TextBox 35"/>
            <p:cNvSpPr txBox="1"/>
            <p:nvPr/>
          </p:nvSpPr>
          <p:spPr>
            <a:xfrm>
              <a:off x="1781420" y="429573"/>
              <a:ext cx="4672571" cy="467898"/>
            </a:xfrm>
            <a:prstGeom prst="rect">
              <a:avLst/>
            </a:prstGeom>
          </p:spPr>
          <p:txBody>
            <a:bodyPr lIns="0" tIns="0" rIns="0" bIns="0" rtlCol="0" anchor="t">
              <a:spAutoFit/>
            </a:bodyPr>
            <a:lstStyle/>
            <a:p>
              <a:pPr marL="0" lvl="0" indent="0" algn="ctr">
                <a:lnSpc>
                  <a:spcPts val="2729"/>
                </a:lnSpc>
                <a:spcBef>
                  <a:spcPct val="0"/>
                </a:spcBef>
              </a:pPr>
              <a:r>
                <a:rPr lang="en-US" sz="2329">
                  <a:solidFill>
                    <a:srgbClr val="162B59"/>
                  </a:solidFill>
                  <a:latin typeface="Helvetica Now Display"/>
                  <a:ea typeface="Helvetica Now Display"/>
                  <a:cs typeface="Helvetica Now Display"/>
                  <a:sym typeface="Helvetica Now Display"/>
                </a:rPr>
                <a:t>high priced plans</a:t>
              </a:r>
            </a:p>
          </p:txBody>
        </p:sp>
      </p:grpSp>
      <p:sp>
        <p:nvSpPr>
          <p:cNvPr id="36" name="Freeform 36"/>
          <p:cNvSpPr/>
          <p:nvPr/>
        </p:nvSpPr>
        <p:spPr>
          <a:xfrm>
            <a:off x="15087600" y="7126951"/>
            <a:ext cx="4133620" cy="3344787"/>
          </a:xfrm>
          <a:custGeom>
            <a:avLst/>
            <a:gdLst/>
            <a:ahLst/>
            <a:cxnLst/>
            <a:rect l="l" t="t" r="r" b="b"/>
            <a:pathLst>
              <a:path w="4133620" h="3344787">
                <a:moveTo>
                  <a:pt x="0" y="0"/>
                </a:moveTo>
                <a:lnTo>
                  <a:pt x="4133620" y="0"/>
                </a:lnTo>
                <a:lnTo>
                  <a:pt x="4133620" y="3344788"/>
                </a:lnTo>
                <a:lnTo>
                  <a:pt x="0" y="3344788"/>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7" name="Freeform 37"/>
          <p:cNvSpPr/>
          <p:nvPr/>
        </p:nvSpPr>
        <p:spPr>
          <a:xfrm>
            <a:off x="-858647" y="-201206"/>
            <a:ext cx="4953000" cy="3126581"/>
          </a:xfrm>
          <a:custGeom>
            <a:avLst/>
            <a:gdLst/>
            <a:ahLst/>
            <a:cxnLst/>
            <a:rect l="l" t="t" r="r" b="b"/>
            <a:pathLst>
              <a:path w="4953000" h="3126581">
                <a:moveTo>
                  <a:pt x="0" y="0"/>
                </a:moveTo>
                <a:lnTo>
                  <a:pt x="4953000" y="0"/>
                </a:lnTo>
                <a:lnTo>
                  <a:pt x="4953000" y="3126582"/>
                </a:lnTo>
                <a:lnTo>
                  <a:pt x="0" y="3126582"/>
                </a:lnTo>
                <a:lnTo>
                  <a:pt x="0" y="0"/>
                </a:lnTo>
                <a:close/>
              </a:path>
            </a:pathLst>
          </a:custGeom>
          <a:blipFill>
            <a:blip r:embed="rId7">
              <a:alphaModFix amt="47000"/>
              <a:extLst>
                <a:ext uri="{96DAC541-7B7A-43D3-8B79-37D633B846F1}">
                  <asvg:svgBlip xmlns:asvg="http://schemas.microsoft.com/office/drawing/2016/SVG/main" r:embed="rId8"/>
                </a:ext>
              </a:extLst>
            </a:blip>
            <a:stretch>
              <a:fillRect/>
            </a:stretch>
          </a:blipFill>
        </p:spPr>
        <p:txBody>
          <a:bodyPr/>
          <a:lstStyle/>
          <a:p>
            <a:endParaRPr lang="fr-FR"/>
          </a:p>
        </p:txBody>
      </p:sp>
      <p:sp>
        <p:nvSpPr>
          <p:cNvPr id="38" name="TextBox 38"/>
          <p:cNvSpPr txBox="1"/>
          <p:nvPr/>
        </p:nvSpPr>
        <p:spPr>
          <a:xfrm>
            <a:off x="2449970" y="1189695"/>
            <a:ext cx="13388059" cy="712467"/>
          </a:xfrm>
          <a:prstGeom prst="rect">
            <a:avLst/>
          </a:prstGeom>
        </p:spPr>
        <p:txBody>
          <a:bodyPr lIns="0" tIns="0" rIns="0" bIns="0" rtlCol="0" anchor="t">
            <a:spAutoFit/>
          </a:bodyPr>
          <a:lstStyle/>
          <a:p>
            <a:pPr marL="0" lvl="0" indent="0" algn="ctr">
              <a:lnSpc>
                <a:spcPts val="5625"/>
              </a:lnSpc>
              <a:spcBef>
                <a:spcPct val="0"/>
              </a:spcBef>
            </a:pPr>
            <a:r>
              <a:rPr lang="en-US" sz="4800" b="1" u="none" strike="noStrike">
                <a:gradFill>
                  <a:gsLst>
                    <a:gs pos="0">
                      <a:srgbClr val="6AD572">
                        <a:alpha val="100000"/>
                      </a:srgbClr>
                    </a:gs>
                    <a:gs pos="100000">
                      <a:srgbClr val="65A6FE">
                        <a:alpha val="100000"/>
                      </a:srgbClr>
                    </a:gs>
                  </a:gsLst>
                  <a:lin ang="0"/>
                </a:gradFill>
                <a:latin typeface="Helvetica Now Display Bold"/>
                <a:ea typeface="Helvetica Now Display Bold"/>
                <a:cs typeface="Helvetica Now Display Bold"/>
                <a:sym typeface="Helvetica Now Display Bold"/>
              </a:rPr>
              <a:t>Recommandations</a:t>
            </a:r>
          </a:p>
        </p:txBody>
      </p:sp>
      <p:sp>
        <p:nvSpPr>
          <p:cNvPr id="39" name="TextBox 39"/>
          <p:cNvSpPr txBox="1"/>
          <p:nvPr/>
        </p:nvSpPr>
        <p:spPr>
          <a:xfrm>
            <a:off x="533400" y="4578507"/>
            <a:ext cx="7661135" cy="3094577"/>
          </a:xfrm>
          <a:prstGeom prst="rect">
            <a:avLst/>
          </a:prstGeom>
        </p:spPr>
        <p:txBody>
          <a:bodyPr lIns="0" tIns="0" rIns="0" bIns="0" rtlCol="0" anchor="t">
            <a:spAutoFit/>
          </a:bodyPr>
          <a:lstStyle/>
          <a:p>
            <a:pPr algn="just">
              <a:lnSpc>
                <a:spcPts val="2736"/>
              </a:lnSpc>
            </a:pPr>
            <a:r>
              <a:rPr lang="en-US" sz="2337" dirty="0">
                <a:solidFill>
                  <a:srgbClr val="162B59"/>
                </a:solidFill>
                <a:latin typeface="Helvetica Now Display"/>
                <a:ea typeface="Helvetica Now Display"/>
                <a:cs typeface="Helvetica Now Display"/>
                <a:sym typeface="Helvetica Now Display"/>
              </a:rPr>
              <a:t>Insurance providers operate regionally and must comply with state-specific regulations. As a result, </a:t>
            </a:r>
            <a:r>
              <a:rPr lang="en-US" sz="2337" b="1" dirty="0">
                <a:solidFill>
                  <a:srgbClr val="162B59"/>
                </a:solidFill>
                <a:latin typeface="Helvetica Now Display"/>
                <a:ea typeface="Helvetica Now Display"/>
                <a:cs typeface="Helvetica Now Display"/>
                <a:sym typeface="Helvetica Now Display"/>
              </a:rPr>
              <a:t>s</a:t>
            </a:r>
            <a:r>
              <a:rPr lang="en-US" sz="2337" b="1" dirty="0">
                <a:solidFill>
                  <a:srgbClr val="162B59"/>
                </a:solidFill>
                <a:latin typeface="Helvetica Now Display Bold"/>
                <a:ea typeface="Helvetica Now Display Bold"/>
                <a:cs typeface="Helvetica Now Display Bold"/>
                <a:sym typeface="Helvetica Now Display Bold"/>
              </a:rPr>
              <a:t>ome states have many plan options</a:t>
            </a:r>
            <a:r>
              <a:rPr lang="en-US" sz="2337" dirty="0">
                <a:solidFill>
                  <a:srgbClr val="162B59"/>
                </a:solidFill>
                <a:latin typeface="Helvetica Now Display"/>
                <a:ea typeface="Helvetica Now Display"/>
                <a:cs typeface="Helvetica Now Display"/>
                <a:sym typeface="Helvetica Now Display"/>
              </a:rPr>
              <a:t>, while</a:t>
            </a:r>
            <a:r>
              <a:rPr lang="en-US" sz="2337" b="1" dirty="0">
                <a:solidFill>
                  <a:srgbClr val="6AD572"/>
                </a:solidFill>
                <a:latin typeface="Helvetica Now Display Bold"/>
                <a:ea typeface="Helvetica Now Display Bold"/>
                <a:cs typeface="Helvetica Now Display Bold"/>
                <a:sym typeface="Helvetica Now Display Bold"/>
              </a:rPr>
              <a:t> </a:t>
            </a:r>
            <a:r>
              <a:rPr lang="en-US" sz="2337" b="1" dirty="0">
                <a:solidFill>
                  <a:srgbClr val="56AB90"/>
                </a:solidFill>
                <a:latin typeface="Helvetica Now Display Bold"/>
                <a:ea typeface="Helvetica Now Display Bold"/>
                <a:cs typeface="Helvetica Now Display Bold"/>
                <a:sym typeface="Helvetica Now Display Bold"/>
              </a:rPr>
              <a:t>others have limited choices</a:t>
            </a:r>
            <a:r>
              <a:rPr lang="en-US" sz="2337" dirty="0">
                <a:solidFill>
                  <a:srgbClr val="56AB90"/>
                </a:solidFill>
                <a:latin typeface="Helvetica Now Display"/>
                <a:ea typeface="Helvetica Now Display"/>
                <a:cs typeface="Helvetica Now Display"/>
                <a:sym typeface="Helvetica Now Display"/>
              </a:rPr>
              <a:t>.</a:t>
            </a:r>
            <a:r>
              <a:rPr lang="en-US" sz="2337" dirty="0">
                <a:solidFill>
                  <a:srgbClr val="162B59"/>
                </a:solidFill>
                <a:latin typeface="Helvetica Now Display"/>
                <a:ea typeface="Helvetica Now Display"/>
                <a:cs typeface="Helvetica Now Display"/>
                <a:sym typeface="Helvetica Now Display"/>
              </a:rPr>
              <a:t> This creates</a:t>
            </a:r>
            <a:r>
              <a:rPr lang="en-US" sz="2337" b="1" dirty="0">
                <a:solidFill>
                  <a:srgbClr val="FF3131"/>
                </a:solidFill>
                <a:latin typeface="Helvetica Now Display Bold"/>
                <a:ea typeface="Helvetica Now Display Bold"/>
                <a:cs typeface="Helvetica Now Display Bold"/>
                <a:sym typeface="Helvetica Now Display Bold"/>
              </a:rPr>
              <a:t> unequal access</a:t>
            </a:r>
            <a:r>
              <a:rPr lang="en-US" sz="2337" dirty="0">
                <a:solidFill>
                  <a:srgbClr val="162B59"/>
                </a:solidFill>
                <a:latin typeface="Helvetica Now Display"/>
                <a:ea typeface="Helvetica Now Display"/>
                <a:cs typeface="Helvetica Now Display"/>
                <a:sym typeface="Helvetica Now Display"/>
              </a:rPr>
              <a:t> to coverage, and residents in states with fewer plans may face higher prices or less suitable options.</a:t>
            </a:r>
          </a:p>
          <a:p>
            <a:pPr algn="just">
              <a:lnSpc>
                <a:spcPts val="2736"/>
              </a:lnSpc>
            </a:pPr>
            <a:endParaRPr lang="en-US" sz="2337" dirty="0">
              <a:solidFill>
                <a:srgbClr val="162B59"/>
              </a:solidFill>
              <a:latin typeface="Helvetica Now Display"/>
              <a:ea typeface="Helvetica Now Display"/>
              <a:cs typeface="Helvetica Now Display"/>
              <a:sym typeface="Helvetica Now Display"/>
            </a:endParaRPr>
          </a:p>
          <a:p>
            <a:pPr marL="0" lvl="0" indent="0" algn="just">
              <a:lnSpc>
                <a:spcPts val="2738"/>
              </a:lnSpc>
              <a:spcBef>
                <a:spcPct val="0"/>
              </a:spcBef>
            </a:pPr>
            <a:r>
              <a:rPr lang="en-US" sz="2337" dirty="0">
                <a:solidFill>
                  <a:srgbClr val="162B59"/>
                </a:solidFill>
                <a:latin typeface="Helvetica Now Display"/>
                <a:ea typeface="Helvetica Now Display"/>
                <a:cs typeface="Helvetica Now Display"/>
                <a:sym typeface="Helvetica Now Display"/>
              </a:rPr>
              <a:t>Analyzing this </a:t>
            </a:r>
            <a:r>
              <a:rPr lang="en-US" sz="2337" b="1" dirty="0">
                <a:solidFill>
                  <a:srgbClr val="162B59"/>
                </a:solidFill>
                <a:latin typeface="Helvetica Now Display Bold"/>
                <a:ea typeface="Helvetica Now Display Bold"/>
                <a:cs typeface="Helvetica Now Display Bold"/>
                <a:sym typeface="Helvetica Now Display Bold"/>
              </a:rPr>
              <a:t>can help identify gaps in availability</a:t>
            </a:r>
            <a:r>
              <a:rPr lang="en-US" sz="2337" dirty="0">
                <a:solidFill>
                  <a:srgbClr val="162B59"/>
                </a:solidFill>
                <a:latin typeface="Helvetica Now Display"/>
                <a:ea typeface="Helvetica Now Display"/>
                <a:cs typeface="Helvetica Now Display"/>
                <a:sym typeface="Helvetica Now Display"/>
              </a:rPr>
              <a:t> and </a:t>
            </a:r>
            <a:r>
              <a:rPr lang="en-US" sz="2337" b="1" dirty="0">
                <a:solidFill>
                  <a:srgbClr val="162B59"/>
                </a:solidFill>
                <a:latin typeface="Helvetica Now Display Bold"/>
                <a:ea typeface="Helvetica Now Display Bold"/>
                <a:cs typeface="Helvetica Now Display Bold"/>
                <a:sym typeface="Helvetica Now Display Bold"/>
              </a:rPr>
              <a:t>guide strategies to expand coverage where it’s lacking.</a:t>
            </a:r>
          </a:p>
        </p:txBody>
      </p:sp>
      <p:sp>
        <p:nvSpPr>
          <p:cNvPr id="40" name="TextBox 40"/>
          <p:cNvSpPr txBox="1"/>
          <p:nvPr/>
        </p:nvSpPr>
        <p:spPr>
          <a:xfrm>
            <a:off x="9539634" y="4578507"/>
            <a:ext cx="7257645" cy="2751677"/>
          </a:xfrm>
          <a:prstGeom prst="rect">
            <a:avLst/>
          </a:prstGeom>
        </p:spPr>
        <p:txBody>
          <a:bodyPr lIns="0" tIns="0" rIns="0" bIns="0" rtlCol="0" anchor="t">
            <a:spAutoFit/>
          </a:bodyPr>
          <a:lstStyle/>
          <a:p>
            <a:pPr marL="0" lvl="0" indent="0" algn="just">
              <a:lnSpc>
                <a:spcPts val="2736"/>
              </a:lnSpc>
              <a:spcBef>
                <a:spcPct val="0"/>
              </a:spcBef>
            </a:pPr>
            <a:r>
              <a:rPr lang="en-US" sz="2337" u="none" strike="noStrike" dirty="0">
                <a:solidFill>
                  <a:srgbClr val="162B59"/>
                </a:solidFill>
                <a:latin typeface="Helvetica Now Display"/>
                <a:ea typeface="Helvetica Now Display"/>
                <a:cs typeface="Helvetica Now Display"/>
                <a:sym typeface="Helvetica Now Display"/>
              </a:rPr>
              <a:t>Many </a:t>
            </a:r>
            <a:r>
              <a:rPr lang="en-US" sz="2337" b="1" u="none" strike="noStrike" dirty="0">
                <a:solidFill>
                  <a:srgbClr val="162B59"/>
                </a:solidFill>
                <a:latin typeface="Helvetica Now Display Bold"/>
                <a:ea typeface="Helvetica Now Display Bold"/>
                <a:cs typeface="Helvetica Now Display Bold"/>
                <a:sym typeface="Helvetica Now Display Bold"/>
              </a:rPr>
              <a:t>young people</a:t>
            </a:r>
            <a:r>
              <a:rPr lang="en-US" sz="2337" u="none" strike="noStrike" dirty="0">
                <a:solidFill>
                  <a:srgbClr val="162B59"/>
                </a:solidFill>
                <a:latin typeface="Helvetica Now Display"/>
                <a:ea typeface="Helvetica Now Display"/>
                <a:cs typeface="Helvetica Now Display"/>
                <a:sym typeface="Helvetica Now Display"/>
              </a:rPr>
              <a:t> </a:t>
            </a:r>
            <a:r>
              <a:rPr lang="en-US" sz="2337" b="1" u="none" strike="noStrike" dirty="0">
                <a:solidFill>
                  <a:srgbClr val="FF3131"/>
                </a:solidFill>
                <a:latin typeface="Helvetica Now Display Bold"/>
                <a:ea typeface="Helvetica Now Display Bold"/>
                <a:cs typeface="Helvetica Now Display Bold"/>
                <a:sym typeface="Helvetica Now Display Bold"/>
              </a:rPr>
              <a:t>avoid</a:t>
            </a:r>
            <a:r>
              <a:rPr lang="en-US" sz="2337" u="none" strike="noStrike" dirty="0">
                <a:solidFill>
                  <a:srgbClr val="162B59"/>
                </a:solidFill>
                <a:latin typeface="Helvetica Now Display"/>
                <a:ea typeface="Helvetica Now Display"/>
                <a:cs typeface="Helvetica Now Display"/>
                <a:sym typeface="Helvetica Now Display"/>
              </a:rPr>
              <a:t> enrolling in health plans because </a:t>
            </a:r>
            <a:r>
              <a:rPr lang="en-US" sz="2337" b="1" u="none" strike="noStrike" dirty="0">
                <a:solidFill>
                  <a:srgbClr val="56AB90"/>
                </a:solidFill>
                <a:latin typeface="Helvetica Now Display Bold"/>
                <a:ea typeface="Helvetica Now Display Bold"/>
                <a:cs typeface="Helvetica Now Display Bold"/>
                <a:sym typeface="Helvetica Now Display Bold"/>
              </a:rPr>
              <a:t>premiums are high</a:t>
            </a:r>
            <a:r>
              <a:rPr lang="en-US" sz="2337" u="none" strike="noStrike" dirty="0">
                <a:solidFill>
                  <a:srgbClr val="162B59"/>
                </a:solidFill>
                <a:latin typeface="Helvetica Now Display"/>
                <a:ea typeface="Helvetica Now Display"/>
                <a:cs typeface="Helvetica Now Display"/>
                <a:sym typeface="Helvetica Now Display"/>
              </a:rPr>
              <a:t> compared with their income and perceived healthcare needs.</a:t>
            </a:r>
          </a:p>
          <a:p>
            <a:pPr marL="0" lvl="0" indent="0" algn="just">
              <a:lnSpc>
                <a:spcPts val="2738"/>
              </a:lnSpc>
              <a:spcBef>
                <a:spcPct val="0"/>
              </a:spcBef>
            </a:pPr>
            <a:endParaRPr lang="en-US" sz="2337" u="none" strike="noStrike" dirty="0">
              <a:solidFill>
                <a:srgbClr val="162B59"/>
              </a:solidFill>
              <a:latin typeface="Helvetica Now Display"/>
              <a:ea typeface="Helvetica Now Display"/>
              <a:cs typeface="Helvetica Now Display"/>
              <a:sym typeface="Helvetica Now Display"/>
            </a:endParaRPr>
          </a:p>
          <a:p>
            <a:pPr marL="0" lvl="0" indent="0" algn="just">
              <a:lnSpc>
                <a:spcPts val="2738"/>
              </a:lnSpc>
              <a:spcBef>
                <a:spcPct val="0"/>
              </a:spcBef>
            </a:pPr>
            <a:r>
              <a:rPr lang="en-US" sz="2337" u="none" strike="noStrike" dirty="0">
                <a:solidFill>
                  <a:srgbClr val="162B59"/>
                </a:solidFill>
                <a:latin typeface="Helvetica Now Display"/>
                <a:ea typeface="Helvetica Now Display"/>
                <a:cs typeface="Helvetica Now Display"/>
                <a:sym typeface="Helvetica Now Display"/>
              </a:rPr>
              <a:t>To increase youth coverage,</a:t>
            </a:r>
            <a:r>
              <a:rPr lang="en-US" sz="2337" b="1" u="none" strike="noStrike" dirty="0">
                <a:solidFill>
                  <a:srgbClr val="162B59"/>
                </a:solidFill>
                <a:latin typeface="Helvetica Now Display Bold"/>
                <a:ea typeface="Helvetica Now Display Bold"/>
                <a:cs typeface="Helvetica Now Display Bold"/>
                <a:sym typeface="Helvetica Now Display Bold"/>
              </a:rPr>
              <a:t> insurers could offer lower-cost </a:t>
            </a:r>
            <a:r>
              <a:rPr lang="en-US" sz="2337" u="none" strike="noStrike" dirty="0">
                <a:solidFill>
                  <a:srgbClr val="162B59"/>
                </a:solidFill>
                <a:latin typeface="Helvetica Now Display"/>
                <a:ea typeface="Helvetica Now Display"/>
                <a:cs typeface="Helvetica Now Display"/>
                <a:sym typeface="Helvetica Now Display"/>
              </a:rPr>
              <a:t>or </a:t>
            </a:r>
            <a:r>
              <a:rPr lang="en-US" sz="2337" b="1" u="none" strike="noStrike" dirty="0">
                <a:solidFill>
                  <a:srgbClr val="162B59"/>
                </a:solidFill>
                <a:latin typeface="Helvetica Now Display Bold"/>
                <a:ea typeface="Helvetica Now Display Bold"/>
                <a:cs typeface="Helvetica Now Display Bold"/>
                <a:sym typeface="Helvetica Now Display Bold"/>
              </a:rPr>
              <a:t>youth-targeted plans</a:t>
            </a:r>
            <a:r>
              <a:rPr lang="en-US" sz="2337" u="none" strike="noStrike" dirty="0">
                <a:solidFill>
                  <a:srgbClr val="162B59"/>
                </a:solidFill>
                <a:latin typeface="Helvetica Now Display"/>
                <a:ea typeface="Helvetica Now Display"/>
                <a:cs typeface="Helvetica Now Display"/>
                <a:sym typeface="Helvetica Now Display"/>
              </a:rPr>
              <a:t>, </a:t>
            </a:r>
            <a:r>
              <a:rPr lang="en-US" sz="2337" b="1" u="none" strike="noStrike" dirty="0">
                <a:solidFill>
                  <a:srgbClr val="162B59"/>
                </a:solidFill>
                <a:latin typeface="Helvetica Now Display Bold"/>
                <a:ea typeface="Helvetica Now Display Bold"/>
                <a:cs typeface="Helvetica Now Display Bold"/>
                <a:sym typeface="Helvetica Now Display Bold"/>
              </a:rPr>
              <a:t>adjust pricing based on age</a:t>
            </a:r>
            <a:r>
              <a:rPr lang="en-US" sz="2337" u="none" strike="noStrike" dirty="0">
                <a:solidFill>
                  <a:srgbClr val="162B59"/>
                </a:solidFill>
                <a:latin typeface="Helvetica Now Display"/>
                <a:ea typeface="Helvetica Now Display"/>
                <a:cs typeface="Helvetica Now Display"/>
                <a:sym typeface="Helvetica Now Display"/>
              </a:rPr>
              <a:t>, or provide </a:t>
            </a:r>
            <a:r>
              <a:rPr lang="en-US" sz="2337" b="1" u="none" strike="noStrike" dirty="0">
                <a:solidFill>
                  <a:srgbClr val="162B59"/>
                </a:solidFill>
                <a:latin typeface="Helvetica Now Display Bold"/>
                <a:ea typeface="Helvetica Now Display Bold"/>
                <a:cs typeface="Helvetica Now Display Bold"/>
                <a:sym typeface="Helvetica Now Display Bold"/>
              </a:rPr>
              <a:t>incentives that make plans more affordable </a:t>
            </a:r>
            <a:r>
              <a:rPr lang="en-US" sz="2337" u="none" strike="noStrike" dirty="0">
                <a:solidFill>
                  <a:srgbClr val="162B59"/>
                </a:solidFill>
                <a:latin typeface="Helvetica Now Display"/>
                <a:ea typeface="Helvetica Now Display"/>
                <a:cs typeface="Helvetica Now Display"/>
                <a:sym typeface="Helvetica Now Display"/>
              </a:rPr>
              <a:t>and appealing to this group.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681</Words>
  <Application>Microsoft Office PowerPoint</Application>
  <PresentationFormat>Custom</PresentationFormat>
  <Paragraphs>64</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Helvetica Now Display Bold</vt:lpstr>
      <vt:lpstr>Helvetica Now Display</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Project Roadmaps Infographic Presentation</dc:title>
  <cp:lastModifiedBy>Guenna Houda</cp:lastModifiedBy>
  <cp:revision>4</cp:revision>
  <dcterms:created xsi:type="dcterms:W3CDTF">2006-08-16T00:00:00Z</dcterms:created>
  <dcterms:modified xsi:type="dcterms:W3CDTF">2025-12-05T14:34:11Z</dcterms:modified>
  <dc:identifier>DAG5tfzT6ak</dc:identifier>
</cp:coreProperties>
</file>